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handoutMasterIdLst>
    <p:handoutMasterId r:id="rId10"/>
  </p:handoutMasterIdLst>
  <p:sldIdLst>
    <p:sldId id="256" r:id="rId2"/>
    <p:sldId id="279" r:id="rId3"/>
    <p:sldId id="270" r:id="rId4"/>
    <p:sldId id="271" r:id="rId5"/>
    <p:sldId id="275" r:id="rId6"/>
    <p:sldId id="272" r:id="rId7"/>
    <p:sldId id="273" r:id="rId8"/>
    <p:sldId id="278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DB4F63C5-DF29-4A36-9D32-723F90D5BEE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91623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2"/>
          <p:cNvGrpSpPr>
            <a:grpSpLocks/>
          </p:cNvGrpSpPr>
          <p:nvPr/>
        </p:nvGrpSpPr>
        <p:grpSpPr bwMode="auto">
          <a:xfrm>
            <a:off x="-3222625" y="304800"/>
            <a:ext cx="11909425" cy="4724400"/>
            <a:chOff x="-2030" y="192"/>
            <a:chExt cx="7502" cy="2976"/>
          </a:xfrm>
        </p:grpSpPr>
        <p:sp>
          <p:nvSpPr>
            <p:cNvPr id="18435" name="Line 3"/>
            <p:cNvSpPr>
              <a:spLocks noChangeShapeType="1"/>
            </p:cNvSpPr>
            <p:nvPr/>
          </p:nvSpPr>
          <p:spPr bwMode="auto">
            <a:xfrm>
              <a:off x="912" y="1584"/>
              <a:ext cx="456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436" name="AutoShape 4"/>
            <p:cNvSpPr>
              <a:spLocks noChangeArrowheads="1"/>
            </p:cNvSpPr>
            <p:nvPr/>
          </p:nvSpPr>
          <p:spPr bwMode="auto">
            <a:xfrm>
              <a:off x="-1584" y="864"/>
              <a:ext cx="2304" cy="2304"/>
            </a:xfrm>
            <a:custGeom>
              <a:avLst/>
              <a:gdLst>
                <a:gd name="G0" fmla="+- 12083 0 0"/>
                <a:gd name="G1" fmla="+- -3200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2083 -32000"/>
                <a:gd name="T13" fmla="*/ T12 w 64000"/>
                <a:gd name="T14" fmla="+- 0 -29632 -32000"/>
                <a:gd name="T15" fmla="*/ -29632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2083 -32000"/>
                <a:gd name="T21" fmla="*/ T20 w 64000"/>
                <a:gd name="T22" fmla="+- 0 29631 -32000"/>
                <a:gd name="T23" fmla="*/ 29631 h 64000"/>
                <a:gd name="T24" fmla="+- 0 12083 -32000"/>
                <a:gd name="T25" fmla="*/ T24 w 64000"/>
                <a:gd name="T26" fmla="+- 0 29631 -32000"/>
                <a:gd name="T27" fmla="*/ 29631 h 64000"/>
                <a:gd name="T28" fmla="+- 0 12082 -32000"/>
                <a:gd name="T29" fmla="*/ T28 w 64000"/>
                <a:gd name="T30" fmla="+- 0 29631 -32000"/>
                <a:gd name="T31" fmla="*/ 29631 h 64000"/>
                <a:gd name="T32" fmla="+- 0 12083 -32000"/>
                <a:gd name="T33" fmla="*/ T32 w 64000"/>
                <a:gd name="T34" fmla="+- 0 29632 -32000"/>
                <a:gd name="T35" fmla="*/ 29632 h 64000"/>
                <a:gd name="T36" fmla="+- 0 12083 -32000"/>
                <a:gd name="T37" fmla="*/ T36 w 64000"/>
                <a:gd name="T38" fmla="+- 0 -29632 -32000"/>
                <a:gd name="T39" fmla="*/ -29632 h 64000"/>
                <a:gd name="T40" fmla="+- 0 12082 -32000"/>
                <a:gd name="T41" fmla="*/ T40 w 64000"/>
                <a:gd name="T42" fmla="+- 0 -29632 -32000"/>
                <a:gd name="T43" fmla="*/ -29632 h 64000"/>
                <a:gd name="T44" fmla="+- 0 12083 -32000"/>
                <a:gd name="T45" fmla="*/ T44 w 64000"/>
                <a:gd name="T46" fmla="+- 0 -29632 -32000"/>
                <a:gd name="T47" fmla="*/ -29632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44083" y="2368"/>
                  </a:moveTo>
                  <a:cubicBezTo>
                    <a:pt x="56127" y="7280"/>
                    <a:pt x="64000" y="18993"/>
                    <a:pt x="64000" y="32000"/>
                  </a:cubicBezTo>
                  <a:cubicBezTo>
                    <a:pt x="64000" y="45006"/>
                    <a:pt x="56127" y="56719"/>
                    <a:pt x="44083" y="61631"/>
                  </a:cubicBezTo>
                  <a:cubicBezTo>
                    <a:pt x="44082" y="61631"/>
                    <a:pt x="44082" y="61631"/>
                    <a:pt x="44082" y="61631"/>
                  </a:cubicBezTo>
                  <a:lnTo>
                    <a:pt x="44083" y="61632"/>
                  </a:lnTo>
                  <a:lnTo>
                    <a:pt x="44083" y="2368"/>
                  </a:lnTo>
                  <a:lnTo>
                    <a:pt x="44082" y="2368"/>
                  </a:lnTo>
                  <a:cubicBezTo>
                    <a:pt x="44082" y="2368"/>
                    <a:pt x="44082" y="2368"/>
                    <a:pt x="44083" y="236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8437" name="AutoShape 5"/>
            <p:cNvSpPr>
              <a:spLocks noChangeArrowheads="1"/>
            </p:cNvSpPr>
            <p:nvPr/>
          </p:nvSpPr>
          <p:spPr bwMode="auto">
            <a:xfrm>
              <a:off x="-2030" y="192"/>
              <a:ext cx="2544" cy="2544"/>
            </a:xfrm>
            <a:custGeom>
              <a:avLst/>
              <a:gdLst>
                <a:gd name="G0" fmla="+- 18994 0 0"/>
                <a:gd name="G1" fmla="+- -30013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994 -32000"/>
                <a:gd name="T13" fmla="*/ T12 w 64000"/>
                <a:gd name="T14" fmla="+- 0 -25754 -32000"/>
                <a:gd name="T15" fmla="*/ -25754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994 -32000"/>
                <a:gd name="T21" fmla="*/ T20 w 64000"/>
                <a:gd name="T22" fmla="+- 0 25753 -32000"/>
                <a:gd name="T23" fmla="*/ 25753 h 64000"/>
                <a:gd name="T24" fmla="+- 0 18994 -32000"/>
                <a:gd name="T25" fmla="*/ T24 w 64000"/>
                <a:gd name="T26" fmla="+- 0 25753 -32000"/>
                <a:gd name="T27" fmla="*/ 25753 h 64000"/>
                <a:gd name="T28" fmla="+- 0 18993 -32000"/>
                <a:gd name="T29" fmla="*/ T28 w 64000"/>
                <a:gd name="T30" fmla="+- 0 25753 -32000"/>
                <a:gd name="T31" fmla="*/ 25753 h 64000"/>
                <a:gd name="T32" fmla="+- 0 18994 -32000"/>
                <a:gd name="T33" fmla="*/ T32 w 64000"/>
                <a:gd name="T34" fmla="+- 0 25754 -32000"/>
                <a:gd name="T35" fmla="*/ 25754 h 64000"/>
                <a:gd name="T36" fmla="+- 0 18994 -32000"/>
                <a:gd name="T37" fmla="*/ T36 w 64000"/>
                <a:gd name="T38" fmla="+- 0 -25754 -32000"/>
                <a:gd name="T39" fmla="*/ -25754 h 64000"/>
                <a:gd name="T40" fmla="+- 0 18993 -32000"/>
                <a:gd name="T41" fmla="*/ T40 w 64000"/>
                <a:gd name="T42" fmla="+- 0 -25754 -32000"/>
                <a:gd name="T43" fmla="*/ -25754 h 64000"/>
                <a:gd name="T44" fmla="+- 0 18994 -32000"/>
                <a:gd name="T45" fmla="*/ T44 w 64000"/>
                <a:gd name="T46" fmla="+- 0 -25754 -32000"/>
                <a:gd name="T47" fmla="*/ -25754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994" y="6246"/>
                  </a:moveTo>
                  <a:cubicBezTo>
                    <a:pt x="59172" y="12279"/>
                    <a:pt x="64000" y="21837"/>
                    <a:pt x="64000" y="32000"/>
                  </a:cubicBezTo>
                  <a:cubicBezTo>
                    <a:pt x="64000" y="42162"/>
                    <a:pt x="59172" y="51720"/>
                    <a:pt x="50994" y="57753"/>
                  </a:cubicBezTo>
                  <a:cubicBezTo>
                    <a:pt x="50993" y="57753"/>
                    <a:pt x="50993" y="57753"/>
                    <a:pt x="50993" y="57753"/>
                  </a:cubicBezTo>
                  <a:lnTo>
                    <a:pt x="50994" y="57754"/>
                  </a:lnTo>
                  <a:lnTo>
                    <a:pt x="50994" y="6246"/>
                  </a:lnTo>
                  <a:lnTo>
                    <a:pt x="50993" y="6246"/>
                  </a:lnTo>
                  <a:cubicBezTo>
                    <a:pt x="50993" y="6246"/>
                    <a:pt x="50993" y="6246"/>
                    <a:pt x="50994" y="6246"/>
                  </a:cubicBez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latin typeface="Arial" charset="0"/>
              </a:endParaRPr>
            </a:p>
          </p:txBody>
        </p:sp>
      </p:grpSp>
      <p:sp>
        <p:nvSpPr>
          <p:cNvPr id="18438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443038" y="985838"/>
            <a:ext cx="7239000" cy="1444625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443038" y="3427413"/>
            <a:ext cx="72390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18440" name="Rectangle 8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8441" name="Rectangle 9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8442" name="Rectangle 1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1CD1E58-83F1-4FB7-ADC4-B57558B564F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B6F81F-0A5F-4817-BEF6-18EF8358787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95359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6413" y="301625"/>
            <a:ext cx="1827212" cy="56403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0013" y="301625"/>
            <a:ext cx="5334000" cy="56403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36110A-6B38-45EF-A846-0605F7895CC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2492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4D7AA4-108B-4BA3-8137-BC80A48AC2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8869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010281-DB60-427F-A7D2-9069483BC94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3457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0013" y="1827213"/>
            <a:ext cx="3579812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2225" y="1827213"/>
            <a:ext cx="3581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54CE4A-114F-4BAF-89C1-F869F9B4684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18312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94371A-CA76-4EDD-AB12-0748FB5494E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55273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E1417D-B3A2-4226-B8E1-0F74C2EDA94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6959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22E89A-25D3-4507-89C1-C301EA5E462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428537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75DBB-AA1F-4D66-B0EC-B16F5943B0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15862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D77891-1816-4193-8F38-BE41F3AC7B0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01806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Group 2"/>
          <p:cNvGrpSpPr>
            <a:grpSpLocks/>
          </p:cNvGrpSpPr>
          <p:nvPr/>
        </p:nvGrpSpPr>
        <p:grpSpPr bwMode="auto">
          <a:xfrm>
            <a:off x="-3238500" y="0"/>
            <a:ext cx="11925300" cy="3810000"/>
            <a:chOff x="-2040" y="0"/>
            <a:chExt cx="7512" cy="2400"/>
          </a:xfrm>
        </p:grpSpPr>
        <p:sp>
          <p:nvSpPr>
            <p:cNvPr id="17411" name="AutoShape 3"/>
            <p:cNvSpPr>
              <a:spLocks noChangeArrowheads="1"/>
            </p:cNvSpPr>
            <p:nvPr/>
          </p:nvSpPr>
          <p:spPr bwMode="auto">
            <a:xfrm>
              <a:off x="-2040" y="432"/>
              <a:ext cx="2592" cy="1968"/>
            </a:xfrm>
            <a:custGeom>
              <a:avLst/>
              <a:gdLst>
                <a:gd name="G0" fmla="+- 18296 0 0"/>
                <a:gd name="G1" fmla="+- -30880 0 0"/>
                <a:gd name="G2" fmla="+- 31512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296 -32000"/>
                <a:gd name="T13" fmla="*/ T12 w 64000"/>
                <a:gd name="T14" fmla="+- 0 -26254 -32000"/>
                <a:gd name="T15" fmla="*/ -26254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296 -32000"/>
                <a:gd name="T21" fmla="*/ T20 w 64000"/>
                <a:gd name="T22" fmla="+- 0 26253 -32000"/>
                <a:gd name="T23" fmla="*/ 26253 h 64000"/>
                <a:gd name="T24" fmla="+- 0 18296 -32000"/>
                <a:gd name="T25" fmla="*/ T24 w 64000"/>
                <a:gd name="T26" fmla="+- 0 26253 -32000"/>
                <a:gd name="T27" fmla="*/ 26253 h 64000"/>
                <a:gd name="T28" fmla="+- 0 18295 -32000"/>
                <a:gd name="T29" fmla="*/ T28 w 64000"/>
                <a:gd name="T30" fmla="+- 0 26253 -32000"/>
                <a:gd name="T31" fmla="*/ 26253 h 64000"/>
                <a:gd name="T32" fmla="+- 0 18296 -32000"/>
                <a:gd name="T33" fmla="*/ T32 w 64000"/>
                <a:gd name="T34" fmla="+- 0 26254 -32000"/>
                <a:gd name="T35" fmla="*/ 26254 h 64000"/>
                <a:gd name="T36" fmla="+- 0 18296 -32000"/>
                <a:gd name="T37" fmla="*/ T36 w 64000"/>
                <a:gd name="T38" fmla="+- 0 -26254 -32000"/>
                <a:gd name="T39" fmla="*/ -26254 h 64000"/>
                <a:gd name="T40" fmla="+- 0 18295 -32000"/>
                <a:gd name="T41" fmla="*/ T40 w 64000"/>
                <a:gd name="T42" fmla="+- 0 -26254 -32000"/>
                <a:gd name="T43" fmla="*/ -26254 h 64000"/>
                <a:gd name="T44" fmla="+- 0 18296 -32000"/>
                <a:gd name="T45" fmla="*/ T44 w 64000"/>
                <a:gd name="T46" fmla="+- 0 -26254 -32000"/>
                <a:gd name="T47" fmla="*/ -26254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296" y="5746"/>
                  </a:moveTo>
                  <a:cubicBezTo>
                    <a:pt x="58882" y="11730"/>
                    <a:pt x="64000" y="21534"/>
                    <a:pt x="64000" y="32000"/>
                  </a:cubicBezTo>
                  <a:cubicBezTo>
                    <a:pt x="64000" y="42465"/>
                    <a:pt x="58882" y="52269"/>
                    <a:pt x="50296" y="58253"/>
                  </a:cubicBezTo>
                  <a:cubicBezTo>
                    <a:pt x="50296" y="58253"/>
                    <a:pt x="50296" y="58253"/>
                    <a:pt x="50295" y="58253"/>
                  </a:cubicBezTo>
                  <a:lnTo>
                    <a:pt x="50296" y="58254"/>
                  </a:lnTo>
                  <a:lnTo>
                    <a:pt x="50296" y="5746"/>
                  </a:lnTo>
                  <a:lnTo>
                    <a:pt x="50295" y="5746"/>
                  </a:lnTo>
                  <a:cubicBezTo>
                    <a:pt x="50296" y="5746"/>
                    <a:pt x="50296" y="5746"/>
                    <a:pt x="50296" y="57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7412" name="AutoShape 4"/>
            <p:cNvSpPr>
              <a:spLocks noChangeArrowheads="1"/>
            </p:cNvSpPr>
            <p:nvPr/>
          </p:nvSpPr>
          <p:spPr bwMode="auto">
            <a:xfrm>
              <a:off x="-1528" y="0"/>
              <a:ext cx="1949" cy="1987"/>
            </a:xfrm>
            <a:custGeom>
              <a:avLst/>
              <a:gdLst>
                <a:gd name="G0" fmla="+- 18077 0 0"/>
                <a:gd name="G1" fmla="+- -3088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077 -32000"/>
                <a:gd name="T13" fmla="*/ T12 w 64000"/>
                <a:gd name="T14" fmla="+- 0 -26405 -32000"/>
                <a:gd name="T15" fmla="*/ -26405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077 -32000"/>
                <a:gd name="T21" fmla="*/ T20 w 64000"/>
                <a:gd name="T22" fmla="+- 0 26404 -32000"/>
                <a:gd name="T23" fmla="*/ 26404 h 64000"/>
                <a:gd name="T24" fmla="+- 0 18077 -32000"/>
                <a:gd name="T25" fmla="*/ T24 w 64000"/>
                <a:gd name="T26" fmla="+- 0 26404 -32000"/>
                <a:gd name="T27" fmla="*/ 26404 h 64000"/>
                <a:gd name="T28" fmla="+- 0 18076 -32000"/>
                <a:gd name="T29" fmla="*/ T28 w 64000"/>
                <a:gd name="T30" fmla="+- 0 26404 -32000"/>
                <a:gd name="T31" fmla="*/ 26404 h 64000"/>
                <a:gd name="T32" fmla="+- 0 18077 -32000"/>
                <a:gd name="T33" fmla="*/ T32 w 64000"/>
                <a:gd name="T34" fmla="+- 0 26405 -32000"/>
                <a:gd name="T35" fmla="*/ 26405 h 64000"/>
                <a:gd name="T36" fmla="+- 0 18077 -32000"/>
                <a:gd name="T37" fmla="*/ T36 w 64000"/>
                <a:gd name="T38" fmla="+- 0 -26405 -32000"/>
                <a:gd name="T39" fmla="*/ -26405 h 64000"/>
                <a:gd name="T40" fmla="+- 0 18076 -32000"/>
                <a:gd name="T41" fmla="*/ T40 w 64000"/>
                <a:gd name="T42" fmla="+- 0 -26405 -32000"/>
                <a:gd name="T43" fmla="*/ -26405 h 64000"/>
                <a:gd name="T44" fmla="+- 0 18077 -32000"/>
                <a:gd name="T45" fmla="*/ T44 w 64000"/>
                <a:gd name="T46" fmla="+- 0 -26405 -32000"/>
                <a:gd name="T47" fmla="*/ -26405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077" y="5595"/>
                  </a:moveTo>
                  <a:cubicBezTo>
                    <a:pt x="58790" y="11560"/>
                    <a:pt x="64000" y="21440"/>
                    <a:pt x="64000" y="32000"/>
                  </a:cubicBezTo>
                  <a:cubicBezTo>
                    <a:pt x="64000" y="42559"/>
                    <a:pt x="58790" y="52439"/>
                    <a:pt x="50077" y="58404"/>
                  </a:cubicBezTo>
                  <a:cubicBezTo>
                    <a:pt x="50077" y="58404"/>
                    <a:pt x="50077" y="58404"/>
                    <a:pt x="50076" y="58404"/>
                  </a:cubicBezTo>
                  <a:lnTo>
                    <a:pt x="50077" y="58405"/>
                  </a:lnTo>
                  <a:lnTo>
                    <a:pt x="50077" y="5595"/>
                  </a:lnTo>
                  <a:lnTo>
                    <a:pt x="50076" y="5595"/>
                  </a:lnTo>
                  <a:cubicBezTo>
                    <a:pt x="50077" y="5595"/>
                    <a:pt x="50077" y="5595"/>
                    <a:pt x="50077" y="5595"/>
                  </a:cubicBez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latin typeface="Arial" charset="0"/>
              </a:endParaRPr>
            </a:p>
          </p:txBody>
        </p:sp>
        <p:sp>
          <p:nvSpPr>
            <p:cNvPr id="17413" name="Line 5"/>
            <p:cNvSpPr>
              <a:spLocks noChangeShapeType="1"/>
            </p:cNvSpPr>
            <p:nvPr/>
          </p:nvSpPr>
          <p:spPr bwMode="auto">
            <a:xfrm>
              <a:off x="864" y="960"/>
              <a:ext cx="46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741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370013" y="301625"/>
            <a:ext cx="731361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0013" y="1827213"/>
            <a:ext cx="7313612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7416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7417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en-US" altLang="en-US"/>
          </a:p>
        </p:txBody>
      </p:sp>
      <p:sp>
        <p:nvSpPr>
          <p:cNvPr id="17418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CF6706F-FA20-4246-A3C9-CFDF8E5C840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¡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5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¡"/>
        <a:defRPr sz="22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19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lencoe.com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lencoe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1370013" y="76200"/>
            <a:ext cx="7313612" cy="1143000"/>
          </a:xfrm>
        </p:spPr>
        <p:txBody>
          <a:bodyPr/>
          <a:lstStyle/>
          <a:p>
            <a:r>
              <a:rPr lang="en-US" altLang="en-US" sz="3200" dirty="0"/>
              <a:t>Me </a:t>
            </a:r>
            <a:r>
              <a:rPr lang="en-US" altLang="en-US" sz="3200" dirty="0" err="1"/>
              <a:t>llamo</a:t>
            </a:r>
            <a:r>
              <a:rPr lang="en-US" altLang="en-US" sz="3200" dirty="0"/>
              <a:t> _________	</a:t>
            </a:r>
            <a:r>
              <a:rPr lang="en-US" altLang="en-US" sz="3200" dirty="0" err="1"/>
              <a:t>Clase</a:t>
            </a:r>
            <a:r>
              <a:rPr lang="en-US" altLang="en-US" sz="3200" dirty="0"/>
              <a:t> </a:t>
            </a:r>
            <a:r>
              <a:rPr lang="en-US" altLang="en-US" sz="3200" u="sng" dirty="0" smtClean="0"/>
              <a:t>801</a:t>
            </a:r>
            <a:r>
              <a:rPr lang="en-US" altLang="en-US" sz="3200" u="sng" dirty="0"/>
              <a:t/>
            </a:r>
            <a:br>
              <a:rPr lang="en-US" altLang="en-US" sz="3200" u="sng" dirty="0"/>
            </a:br>
            <a:r>
              <a:rPr lang="en-US" altLang="en-US" sz="3200" dirty="0"/>
              <a:t>La </a:t>
            </a:r>
            <a:r>
              <a:rPr lang="en-US" altLang="en-US" sz="3200" dirty="0" err="1"/>
              <a:t>fecha</a:t>
            </a:r>
            <a:r>
              <a:rPr lang="en-US" altLang="en-US" sz="3200" dirty="0"/>
              <a:t> </a:t>
            </a:r>
            <a:r>
              <a:rPr lang="en-US" altLang="en-US" sz="3200" dirty="0" err="1"/>
              <a:t>es</a:t>
            </a:r>
            <a:r>
              <a:rPr lang="en-US" altLang="en-US" sz="3200" dirty="0"/>
              <a:t> el 4</a:t>
            </a:r>
            <a:r>
              <a:rPr lang="en-US" altLang="en-US" sz="3200" dirty="0" smtClean="0"/>
              <a:t> </a:t>
            </a:r>
            <a:r>
              <a:rPr lang="en-US" altLang="en-US" sz="3200" dirty="0"/>
              <a:t>de </a:t>
            </a:r>
            <a:r>
              <a:rPr lang="en-US" altLang="en-US" sz="3200" dirty="0" err="1" smtClean="0"/>
              <a:t>noviembre</a:t>
            </a:r>
            <a:r>
              <a:rPr lang="en-US" altLang="en-US" sz="3200" dirty="0" smtClean="0"/>
              <a:t> </a:t>
            </a:r>
            <a:r>
              <a:rPr lang="en-US" altLang="en-US" sz="3200" dirty="0"/>
              <a:t>del </a:t>
            </a:r>
            <a:r>
              <a:rPr lang="en-US" altLang="en-US" sz="3200" dirty="0" smtClean="0"/>
              <a:t>2013</a:t>
            </a:r>
            <a:endParaRPr lang="en-US" altLang="en-US" sz="3200" dirty="0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914400" y="1524000"/>
            <a:ext cx="8229600" cy="53340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ES_tradnl" altLang="en-US" b="1" dirty="0">
                <a:solidFill>
                  <a:schemeClr val="hlink"/>
                </a:solidFill>
              </a:rPr>
              <a:t>Propósito # </a:t>
            </a:r>
            <a:r>
              <a:rPr lang="es-ES_tradnl" altLang="en-US" b="1" dirty="0" smtClean="0">
                <a:solidFill>
                  <a:schemeClr val="hlink"/>
                </a:solidFill>
              </a:rPr>
              <a:t>19:</a:t>
            </a:r>
            <a:r>
              <a:rPr lang="es-ES_tradnl" altLang="en-US" dirty="0" smtClean="0">
                <a:solidFill>
                  <a:schemeClr val="hlink"/>
                </a:solidFill>
              </a:rPr>
              <a:t> </a:t>
            </a:r>
            <a:r>
              <a:rPr lang="es-ES_tradnl" altLang="en-US" dirty="0"/>
              <a:t>¿Qué haces en casa después de las clases?</a:t>
            </a:r>
          </a:p>
          <a:p>
            <a:pPr>
              <a:buFont typeface="Wingdings" pitchFamily="2" charset="2"/>
              <a:buNone/>
            </a:pPr>
            <a:r>
              <a:rPr lang="es-ES_tradnl" altLang="en-US" b="1" dirty="0">
                <a:solidFill>
                  <a:schemeClr val="hlink"/>
                </a:solidFill>
              </a:rPr>
              <a:t>Actividad Inicial:</a:t>
            </a:r>
          </a:p>
          <a:p>
            <a:r>
              <a:rPr lang="es-ES_tradnl" altLang="en-US" dirty="0"/>
              <a:t>Completa el Diagrama de </a:t>
            </a:r>
            <a:r>
              <a:rPr lang="es-ES_tradnl" altLang="en-US" dirty="0" err="1"/>
              <a:t>Venn</a:t>
            </a:r>
            <a:endParaRPr lang="es-ES_tradnl" altLang="en-US" dirty="0"/>
          </a:p>
          <a:p>
            <a:endParaRPr lang="es-ES_tradnl" altLang="en-US" dirty="0"/>
          </a:p>
          <a:p>
            <a:endParaRPr lang="es-ES_tradnl" altLang="en-US" dirty="0"/>
          </a:p>
          <a:p>
            <a:endParaRPr lang="es-ES_tradnl" altLang="en-US" dirty="0"/>
          </a:p>
          <a:p>
            <a:endParaRPr lang="es-ES_tradnl" altLang="en-US" dirty="0"/>
          </a:p>
          <a:p>
            <a:pPr marL="0" indent="0">
              <a:buNone/>
            </a:pPr>
            <a:endParaRPr lang="es-ES_tradnl" altLang="en-US" dirty="0"/>
          </a:p>
        </p:txBody>
      </p:sp>
      <p:sp>
        <p:nvSpPr>
          <p:cNvPr id="2054" name="Oval 6"/>
          <p:cNvSpPr>
            <a:spLocks noChangeArrowheads="1"/>
          </p:cNvSpPr>
          <p:nvPr/>
        </p:nvSpPr>
        <p:spPr bwMode="auto">
          <a:xfrm>
            <a:off x="838200" y="3429000"/>
            <a:ext cx="4572000" cy="32321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5" name="Oval 7"/>
          <p:cNvSpPr>
            <a:spLocks noChangeArrowheads="1"/>
          </p:cNvSpPr>
          <p:nvPr/>
        </p:nvSpPr>
        <p:spPr bwMode="auto">
          <a:xfrm>
            <a:off x="3886200" y="3428999"/>
            <a:ext cx="4572000" cy="321627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2347913" y="6264275"/>
            <a:ext cx="15382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000" dirty="0" err="1">
                <a:solidFill>
                  <a:schemeClr val="tx2"/>
                </a:solidFill>
              </a:rPr>
              <a:t>Tu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escuela</a:t>
            </a:r>
            <a:endParaRPr lang="en-US" altLang="en-US" sz="2000" dirty="0">
              <a:solidFill>
                <a:schemeClr val="tx2"/>
              </a:solidFill>
            </a:endParaRPr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5181600" y="5943600"/>
            <a:ext cx="1992853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 sz="2000" dirty="0" err="1" smtClean="0">
                <a:solidFill>
                  <a:schemeClr val="hlink"/>
                </a:solidFill>
              </a:rPr>
              <a:t>Escuela</a:t>
            </a:r>
            <a:endParaRPr lang="en-US" altLang="en-US" sz="2000" dirty="0" smtClean="0">
              <a:solidFill>
                <a:schemeClr val="hlink"/>
              </a:solidFill>
            </a:endParaRPr>
          </a:p>
          <a:p>
            <a:pPr algn="ctr"/>
            <a:r>
              <a:rPr lang="en-US" altLang="en-US" sz="2000" dirty="0" err="1" smtClean="0">
                <a:solidFill>
                  <a:schemeClr val="hlink"/>
                </a:solidFill>
              </a:rPr>
              <a:t>Latinoamerica</a:t>
            </a:r>
            <a:endParaRPr lang="en-US" altLang="en-US" sz="2000" dirty="0">
              <a:solidFill>
                <a:schemeClr val="hlink"/>
              </a:solidFill>
            </a:endParaRPr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4395693" y="3864114"/>
            <a:ext cx="633507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000" dirty="0" smtClean="0"/>
              <a:t>Los</a:t>
            </a:r>
          </a:p>
          <a:p>
            <a:r>
              <a:rPr lang="en-US" altLang="en-US" sz="2000" dirty="0" smtClean="0"/>
              <a:t>dos</a:t>
            </a:r>
            <a:endParaRPr lang="en-US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228600"/>
            <a:ext cx="7772400" cy="811213"/>
          </a:xfrm>
        </p:spPr>
        <p:txBody>
          <a:bodyPr/>
          <a:lstStyle/>
          <a:p>
            <a:pPr algn="ctr"/>
            <a:r>
              <a:rPr lang="en-US" altLang="en-US" dirty="0" err="1" smtClean="0">
                <a:solidFill>
                  <a:srgbClr val="FF0000"/>
                </a:solidFill>
              </a:rPr>
              <a:t>Ejercicios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533400"/>
            <a:ext cx="8458200" cy="5943600"/>
          </a:xfrm>
        </p:spPr>
        <p:txBody>
          <a:bodyPr/>
          <a:lstStyle/>
          <a:p>
            <a:pPr marL="0" indent="0">
              <a:buNone/>
            </a:pPr>
            <a:r>
              <a:rPr lang="es-ES_tradnl" altLang="en-US" sz="2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I- </a:t>
            </a:r>
            <a:r>
              <a:rPr lang="es-ES_tradnl" altLang="en-US" sz="2600" dirty="0" err="1" smtClean="0"/>
              <a:t>Copy</a:t>
            </a:r>
            <a:r>
              <a:rPr lang="es-ES_tradnl" altLang="en-US" sz="2600" dirty="0" smtClean="0"/>
              <a:t> and </a:t>
            </a:r>
            <a:r>
              <a:rPr lang="es-ES_tradnl" altLang="en-US" sz="2600" dirty="0" err="1" smtClean="0"/>
              <a:t>respond</a:t>
            </a:r>
            <a:r>
              <a:rPr lang="es-ES_tradnl" altLang="en-US" sz="2600" dirty="0" smtClean="0"/>
              <a:t> </a:t>
            </a:r>
            <a:r>
              <a:rPr lang="es-ES_tradnl" altLang="en-US" sz="2600" dirty="0" err="1" smtClean="0"/>
              <a:t>using</a:t>
            </a:r>
            <a:r>
              <a:rPr lang="es-ES_tradnl" altLang="en-US" sz="2600" dirty="0" smtClean="0"/>
              <a:t> </a:t>
            </a:r>
            <a:r>
              <a:rPr lang="es-ES_tradnl" altLang="en-US" sz="2600" dirty="0" err="1" smtClean="0"/>
              <a:t>the</a:t>
            </a:r>
            <a:r>
              <a:rPr lang="es-ES_tradnl" altLang="en-US" sz="2600" dirty="0" smtClean="0"/>
              <a:t> </a:t>
            </a:r>
            <a:r>
              <a:rPr lang="es-ES_tradnl" altLang="en-US" sz="2600" dirty="0" err="1" smtClean="0"/>
              <a:t>information</a:t>
            </a:r>
            <a:r>
              <a:rPr lang="es-ES_tradnl" altLang="en-US" sz="2600" dirty="0" smtClean="0"/>
              <a:t> in </a:t>
            </a:r>
            <a:r>
              <a:rPr lang="es-ES_tradnl" altLang="en-US" sz="2600" dirty="0" err="1" smtClean="0"/>
              <a:t>the</a:t>
            </a:r>
            <a:r>
              <a:rPr lang="es-ES_tradnl" altLang="en-US" sz="2600" dirty="0" smtClean="0"/>
              <a:t> </a:t>
            </a:r>
            <a:r>
              <a:rPr lang="es-ES_tradnl" altLang="en-US" sz="2600" b="1" dirty="0" err="1" smtClean="0"/>
              <a:t>word</a:t>
            </a:r>
            <a:r>
              <a:rPr lang="es-ES_tradnl" altLang="en-US" sz="2600" b="1" dirty="0" smtClean="0"/>
              <a:t> </a:t>
            </a:r>
            <a:r>
              <a:rPr lang="es-ES_tradnl" altLang="en-US" sz="2600" b="1" dirty="0" err="1" smtClean="0"/>
              <a:t>bank</a:t>
            </a:r>
            <a:r>
              <a:rPr lang="es-ES_tradnl" altLang="en-US" sz="2600" b="1" dirty="0" smtClean="0"/>
              <a:t>:</a:t>
            </a:r>
          </a:p>
          <a:p>
            <a:pPr marL="533400" indent="-533400"/>
            <a:endParaRPr lang="es-ES_tradnl" altLang="en-US" sz="2600" b="1" dirty="0"/>
          </a:p>
          <a:p>
            <a:pPr marL="533400" indent="-533400"/>
            <a:endParaRPr lang="es-ES_tradnl" altLang="en-US" sz="2600" b="1" dirty="0" smtClean="0"/>
          </a:p>
          <a:p>
            <a:pPr marL="533400" indent="-533400">
              <a:lnSpc>
                <a:spcPct val="150000"/>
              </a:lnSpc>
              <a:buFont typeface="Wingdings" pitchFamily="2" charset="2"/>
              <a:buAutoNum type="arabicPeriod"/>
            </a:pPr>
            <a:r>
              <a:rPr lang="es-ES_tradnl" altLang="en-US" sz="2600" dirty="0" smtClean="0"/>
              <a:t>¿</a:t>
            </a:r>
            <a:r>
              <a:rPr lang="es-ES_tradnl" altLang="en-US" sz="2600" dirty="0"/>
              <a:t>Qué busca José cuando navega la red</a:t>
            </a:r>
            <a:r>
              <a:rPr lang="es-ES_tradnl" altLang="en-US" sz="2600" dirty="0" smtClean="0"/>
              <a:t>?</a:t>
            </a:r>
          </a:p>
          <a:p>
            <a:pPr marL="533400" indent="-533400">
              <a:lnSpc>
                <a:spcPct val="150000"/>
              </a:lnSpc>
              <a:buFont typeface="Wingdings" pitchFamily="2" charset="2"/>
              <a:buAutoNum type="arabicPeriod"/>
            </a:pPr>
            <a:r>
              <a:rPr lang="es-ES_tradnl" altLang="en-US" sz="2600" dirty="0" smtClean="0"/>
              <a:t>¿</a:t>
            </a:r>
            <a:r>
              <a:rPr lang="es-ES_tradnl" altLang="en-US" sz="2600" dirty="0"/>
              <a:t>Qué compra Elena en la tienda de videos?</a:t>
            </a:r>
          </a:p>
          <a:p>
            <a:pPr marL="533400" indent="-533400">
              <a:lnSpc>
                <a:spcPct val="150000"/>
              </a:lnSpc>
              <a:buFont typeface="Wingdings" pitchFamily="2" charset="2"/>
              <a:buAutoNum type="arabicPeriod"/>
            </a:pPr>
            <a:r>
              <a:rPr lang="es-ES_tradnl" altLang="en-US" sz="2600" dirty="0"/>
              <a:t>¿Qué da a la empleada?</a:t>
            </a:r>
          </a:p>
          <a:p>
            <a:pPr marL="533400" indent="-533400">
              <a:lnSpc>
                <a:spcPct val="150000"/>
              </a:lnSpc>
              <a:buFont typeface="Wingdings" pitchFamily="2" charset="2"/>
              <a:buAutoNum type="arabicPeriod"/>
            </a:pPr>
            <a:r>
              <a:rPr lang="es-ES_tradnl" altLang="en-US" sz="2600" dirty="0"/>
              <a:t>¿Qué escucha Teresa?</a:t>
            </a:r>
          </a:p>
          <a:p>
            <a:pPr marL="533400" indent="-533400">
              <a:lnSpc>
                <a:spcPct val="150000"/>
              </a:lnSpc>
              <a:buFont typeface="Wingdings" pitchFamily="2" charset="2"/>
              <a:buAutoNum type="arabicPeriod"/>
            </a:pPr>
            <a:r>
              <a:rPr lang="es-ES_tradnl" altLang="en-US" sz="2600" dirty="0"/>
              <a:t> ¿Qué envía Carlos a un amigo?</a:t>
            </a:r>
          </a:p>
          <a:p>
            <a:pPr marL="533400" indent="-533400">
              <a:lnSpc>
                <a:spcPct val="150000"/>
              </a:lnSpc>
              <a:buFont typeface="Wingdings" pitchFamily="2" charset="2"/>
              <a:buAutoNum type="arabicPeriod"/>
            </a:pPr>
            <a:r>
              <a:rPr lang="es-ES_tradnl" altLang="en-US" sz="2600" dirty="0"/>
              <a:t>¿Qué usa Mari cuando habla con sus amigos?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990600" y="1524000"/>
            <a:ext cx="7792518" cy="92333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ES_tradnl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Un DVD		un correo electrónico		su móvil</a:t>
            </a:r>
          </a:p>
          <a:p>
            <a:pPr>
              <a:lnSpc>
                <a:spcPct val="150000"/>
              </a:lnSpc>
            </a:pPr>
            <a:r>
              <a:rPr lang="es-ES_tradnl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Información		música				el dinero</a:t>
            </a:r>
            <a:endParaRPr lang="es-ES_tradnl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782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52400"/>
            <a:ext cx="8382000" cy="5638800"/>
          </a:xfrm>
        </p:spPr>
        <p:txBody>
          <a:bodyPr/>
          <a:lstStyle/>
          <a:p>
            <a:pPr marL="0" indent="0">
              <a:buNone/>
            </a:pPr>
            <a:r>
              <a:rPr lang="es-ES_tradnl" altLang="en-US" sz="2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II-</a:t>
            </a:r>
            <a:r>
              <a:rPr lang="es-ES_tradnl" altLang="en-US" sz="2600" dirty="0" smtClean="0"/>
              <a:t> </a:t>
            </a:r>
            <a:r>
              <a:rPr lang="es-ES_tradnl" altLang="en-US" sz="2600" dirty="0" err="1" smtClean="0"/>
              <a:t>Copy</a:t>
            </a:r>
            <a:r>
              <a:rPr lang="es-ES_tradnl" altLang="en-US" sz="2600" dirty="0" smtClean="0"/>
              <a:t> and </a:t>
            </a:r>
            <a:r>
              <a:rPr lang="es-ES_tradnl" altLang="en-US" sz="2600" dirty="0" err="1" smtClean="0"/>
              <a:t>choose</a:t>
            </a:r>
            <a:r>
              <a:rPr lang="es-ES_tradnl" altLang="en-US" sz="2600" dirty="0" smtClean="0"/>
              <a:t> </a:t>
            </a:r>
            <a:r>
              <a:rPr lang="es-ES_tradnl" altLang="en-US" sz="2600" dirty="0" err="1" smtClean="0"/>
              <a:t>the</a:t>
            </a:r>
            <a:r>
              <a:rPr lang="es-ES_tradnl" altLang="en-US" sz="2600" dirty="0" smtClean="0"/>
              <a:t> </a:t>
            </a:r>
            <a:r>
              <a:rPr lang="es-ES_tradnl" altLang="en-US" sz="2600" dirty="0" err="1" smtClean="0"/>
              <a:t>correct</a:t>
            </a:r>
            <a:r>
              <a:rPr lang="es-ES_tradnl" altLang="en-US" sz="2600" dirty="0" smtClean="0"/>
              <a:t> </a:t>
            </a:r>
            <a:r>
              <a:rPr lang="es-ES_tradnl" altLang="en-US" sz="2600" dirty="0" err="1" smtClean="0"/>
              <a:t>word</a:t>
            </a:r>
            <a:r>
              <a:rPr lang="es-ES_tradnl" altLang="en-US" sz="2600" dirty="0" smtClean="0"/>
              <a:t>.</a:t>
            </a:r>
            <a:endParaRPr lang="es-ES_tradnl" altLang="en-US" sz="2600" dirty="0"/>
          </a:p>
          <a:p>
            <a:pPr marL="533400" indent="-533400">
              <a:buFont typeface="Wingdings" pitchFamily="2" charset="2"/>
              <a:buAutoNum type="arabicPeriod"/>
            </a:pPr>
            <a:r>
              <a:rPr lang="es-ES_tradnl" altLang="en-US" sz="2600" dirty="0"/>
              <a:t>José ____________ música en su MP3</a:t>
            </a:r>
            <a:r>
              <a:rPr lang="es-ES_tradnl" altLang="en-US" sz="2600" dirty="0" smtClean="0"/>
              <a:t>.</a:t>
            </a:r>
          </a:p>
          <a:p>
            <a:pPr marL="533400" indent="-533400">
              <a:buFont typeface="Wingdings" pitchFamily="2" charset="2"/>
              <a:buAutoNum type="arabicPeriod"/>
            </a:pPr>
            <a:endParaRPr lang="es-ES_tradnl" altLang="en-US" sz="2600" dirty="0"/>
          </a:p>
          <a:p>
            <a:pPr marL="533400" indent="-533400">
              <a:buFont typeface="Wingdings" pitchFamily="2" charset="2"/>
              <a:buAutoNum type="arabicPeriod"/>
            </a:pPr>
            <a:r>
              <a:rPr lang="es-ES_tradnl" altLang="en-US" sz="2600" dirty="0"/>
              <a:t>Mi hermana __________ la red</a:t>
            </a:r>
            <a:r>
              <a:rPr lang="es-ES_tradnl" altLang="en-US" sz="2600" dirty="0" smtClean="0"/>
              <a:t>.</a:t>
            </a:r>
          </a:p>
          <a:p>
            <a:pPr marL="533400" indent="-533400">
              <a:buFont typeface="Wingdings" pitchFamily="2" charset="2"/>
              <a:buAutoNum type="arabicPeriod"/>
            </a:pPr>
            <a:endParaRPr lang="es-ES_tradnl" altLang="en-US" sz="2600" dirty="0"/>
          </a:p>
          <a:p>
            <a:pPr marL="533400" indent="-533400">
              <a:buFont typeface="Wingdings" pitchFamily="2" charset="2"/>
              <a:buAutoNum type="arabicPeriod"/>
            </a:pPr>
            <a:r>
              <a:rPr lang="es-ES_tradnl" altLang="en-US" sz="2600" dirty="0"/>
              <a:t>Elena _________ en su móvil</a:t>
            </a:r>
            <a:r>
              <a:rPr lang="es-ES_tradnl" altLang="en-US" sz="2600" dirty="0" smtClean="0"/>
              <a:t>.</a:t>
            </a:r>
          </a:p>
          <a:p>
            <a:pPr marL="533400" indent="-533400">
              <a:buFont typeface="Wingdings" pitchFamily="2" charset="2"/>
              <a:buAutoNum type="arabicPeriod"/>
            </a:pPr>
            <a:endParaRPr lang="es-ES_tradnl" altLang="en-US" sz="2600" dirty="0"/>
          </a:p>
          <a:p>
            <a:pPr marL="533400" indent="-533400">
              <a:buFont typeface="Wingdings" pitchFamily="2" charset="2"/>
              <a:buAutoNum type="arabicPeriod"/>
            </a:pPr>
            <a:r>
              <a:rPr lang="es-ES_tradnl" altLang="en-US" sz="2600" dirty="0"/>
              <a:t>Mis amigos ____________ correos electrónicos</a:t>
            </a:r>
            <a:r>
              <a:rPr lang="es-ES_tradnl" altLang="en-US" sz="2600" dirty="0" smtClean="0"/>
              <a:t>.</a:t>
            </a:r>
          </a:p>
          <a:p>
            <a:pPr marL="533400" indent="-533400">
              <a:buFont typeface="Wingdings" pitchFamily="2" charset="2"/>
              <a:buAutoNum type="arabicPeriod"/>
            </a:pPr>
            <a:endParaRPr lang="es-ES_tradnl" altLang="en-US" sz="2600" dirty="0"/>
          </a:p>
          <a:p>
            <a:pPr marL="533400" indent="-533400">
              <a:buFont typeface="Wingdings" pitchFamily="2" charset="2"/>
              <a:buAutoNum type="arabicPeriod"/>
            </a:pPr>
            <a:r>
              <a:rPr lang="es-ES_tradnl" altLang="en-US" sz="2600" dirty="0"/>
              <a:t>Ellos __________ información en el Internet</a:t>
            </a:r>
            <a:r>
              <a:rPr lang="es-ES_tradnl" altLang="en-US" sz="2600" dirty="0" smtClean="0"/>
              <a:t>.</a:t>
            </a:r>
          </a:p>
          <a:p>
            <a:pPr marL="533400" indent="-533400">
              <a:buFont typeface="Wingdings" pitchFamily="2" charset="2"/>
              <a:buAutoNum type="arabicPeriod"/>
            </a:pPr>
            <a:endParaRPr lang="es-ES_tradnl" altLang="en-US" sz="2600" dirty="0"/>
          </a:p>
          <a:p>
            <a:pPr marL="533400" indent="-533400">
              <a:buFont typeface="Wingdings" pitchFamily="2" charset="2"/>
              <a:buAutoNum type="arabicPeriod"/>
            </a:pPr>
            <a:r>
              <a:rPr lang="es-ES_tradnl" altLang="en-US" sz="2600" dirty="0"/>
              <a:t>El empleado ____________ en la tienda.</a:t>
            </a: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1295400" y="1066800"/>
            <a:ext cx="725519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dirty="0">
                <a:solidFill>
                  <a:srgbClr val="008000"/>
                </a:solidFill>
                <a:latin typeface="Verdana" pitchFamily="34" charset="0"/>
              </a:rPr>
              <a:t>a. </a:t>
            </a:r>
            <a:r>
              <a:rPr lang="es-ES_tradnl" altLang="en-US" sz="2400" dirty="0">
                <a:solidFill>
                  <a:srgbClr val="008000"/>
                </a:solidFill>
              </a:rPr>
              <a:t>e</a:t>
            </a:r>
            <a:r>
              <a:rPr lang="es-ES_tradnl" altLang="en-US" sz="2400" dirty="0" smtClean="0">
                <a:solidFill>
                  <a:srgbClr val="008000"/>
                </a:solidFill>
                <a:latin typeface="Verdana" pitchFamily="34" charset="0"/>
              </a:rPr>
              <a:t>scucha	b. envía	c. mira	d. navega</a:t>
            </a:r>
            <a:endParaRPr lang="es-ES_tradnl" altLang="en-US" sz="2400" dirty="0">
              <a:solidFill>
                <a:srgbClr val="008000"/>
              </a:solidFill>
              <a:latin typeface="Verdana" pitchFamily="34" charset="0"/>
            </a:endParaRP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1343747" y="2050473"/>
            <a:ext cx="697979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dirty="0" smtClean="0">
                <a:solidFill>
                  <a:srgbClr val="008000"/>
                </a:solidFill>
                <a:latin typeface="Verdana" pitchFamily="34" charset="0"/>
              </a:rPr>
              <a:t>a. estudia	b. levanta	c</a:t>
            </a:r>
            <a:r>
              <a:rPr lang="es-ES_tradnl" altLang="en-US" sz="2400" dirty="0">
                <a:solidFill>
                  <a:srgbClr val="008000"/>
                </a:solidFill>
                <a:latin typeface="Verdana" pitchFamily="34" charset="0"/>
              </a:rPr>
              <a:t>. </a:t>
            </a:r>
            <a:r>
              <a:rPr lang="es-ES_tradnl" altLang="en-US" sz="2400" dirty="0" smtClean="0">
                <a:solidFill>
                  <a:srgbClr val="008000"/>
                </a:solidFill>
                <a:latin typeface="Verdana" pitchFamily="34" charset="0"/>
              </a:rPr>
              <a:t>navega	d. habla</a:t>
            </a:r>
            <a:endParaRPr lang="es-ES_tradnl" altLang="en-US" sz="2400" dirty="0">
              <a:solidFill>
                <a:srgbClr val="008000"/>
              </a:solidFill>
              <a:latin typeface="Verdana" pitchFamily="34" charset="0"/>
            </a:endParaRP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1343747" y="3048000"/>
            <a:ext cx="697979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dirty="0" smtClean="0">
                <a:solidFill>
                  <a:srgbClr val="008000"/>
                </a:solidFill>
                <a:latin typeface="Verdana" pitchFamily="34" charset="0"/>
              </a:rPr>
              <a:t>a. trabaja	b. mira	c. busca	d</a:t>
            </a:r>
            <a:r>
              <a:rPr lang="es-ES_tradnl" altLang="en-US" sz="2400" dirty="0">
                <a:solidFill>
                  <a:srgbClr val="008000"/>
                </a:solidFill>
                <a:latin typeface="Verdana" pitchFamily="34" charset="0"/>
              </a:rPr>
              <a:t>. </a:t>
            </a:r>
            <a:r>
              <a:rPr lang="es-ES_tradnl" altLang="en-US" sz="2400" dirty="0" smtClean="0">
                <a:solidFill>
                  <a:srgbClr val="008000"/>
                </a:solidFill>
                <a:latin typeface="Verdana" pitchFamily="34" charset="0"/>
              </a:rPr>
              <a:t>habla</a:t>
            </a:r>
            <a:endParaRPr lang="es-ES_tradnl" altLang="en-US" sz="2400" dirty="0">
              <a:solidFill>
                <a:srgbClr val="008000"/>
              </a:solidFill>
              <a:latin typeface="Verdana" pitchFamily="34" charset="0"/>
            </a:endParaRP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1219200" y="4274127"/>
            <a:ext cx="803399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dirty="0" smtClean="0">
                <a:solidFill>
                  <a:srgbClr val="008000"/>
                </a:solidFill>
                <a:latin typeface="Verdana" pitchFamily="34" charset="0"/>
              </a:rPr>
              <a:t>a. envían	b. escuchan	  c. compran   d. regresan </a:t>
            </a:r>
            <a:endParaRPr lang="es-ES_tradnl" altLang="en-US" sz="2400" dirty="0">
              <a:solidFill>
                <a:srgbClr val="008000"/>
              </a:solidFill>
              <a:latin typeface="Verdana" pitchFamily="34" charset="0"/>
            </a:endParaRPr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1300162" y="5257800"/>
            <a:ext cx="698300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dirty="0" smtClean="0">
                <a:solidFill>
                  <a:srgbClr val="008000"/>
                </a:solidFill>
                <a:latin typeface="Verdana" pitchFamily="34" charset="0"/>
              </a:rPr>
              <a:t>a. hablan	b</a:t>
            </a:r>
            <a:r>
              <a:rPr lang="es-ES_tradnl" altLang="en-US" sz="2400" dirty="0">
                <a:solidFill>
                  <a:srgbClr val="008000"/>
                </a:solidFill>
                <a:latin typeface="Verdana" pitchFamily="34" charset="0"/>
              </a:rPr>
              <a:t>. </a:t>
            </a:r>
            <a:r>
              <a:rPr lang="es-ES_tradnl" altLang="en-US" sz="2400" dirty="0" smtClean="0">
                <a:solidFill>
                  <a:srgbClr val="008000"/>
                </a:solidFill>
                <a:latin typeface="Verdana" pitchFamily="34" charset="0"/>
              </a:rPr>
              <a:t>buscan	c. van	d. están</a:t>
            </a:r>
            <a:endParaRPr lang="es-ES_tradnl" altLang="en-US" sz="2400" dirty="0">
              <a:solidFill>
                <a:srgbClr val="008000"/>
              </a:solidFill>
              <a:latin typeface="Verdana" pitchFamily="34" charset="0"/>
            </a:endParaRP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1316038" y="6248400"/>
            <a:ext cx="730360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dirty="0" smtClean="0">
                <a:solidFill>
                  <a:srgbClr val="008000"/>
                </a:solidFill>
                <a:latin typeface="Verdana" pitchFamily="34" charset="0"/>
              </a:rPr>
              <a:t>a. paga	b. compra	c</a:t>
            </a:r>
            <a:r>
              <a:rPr lang="es-ES_tradnl" altLang="en-US" sz="2400" dirty="0">
                <a:solidFill>
                  <a:srgbClr val="008000"/>
                </a:solidFill>
                <a:latin typeface="Verdana" pitchFamily="34" charset="0"/>
              </a:rPr>
              <a:t>. </a:t>
            </a:r>
            <a:r>
              <a:rPr lang="es-ES_tradnl" altLang="en-US" sz="2400" dirty="0" smtClean="0">
                <a:solidFill>
                  <a:srgbClr val="008000"/>
                </a:solidFill>
                <a:latin typeface="Verdana" pitchFamily="34" charset="0"/>
              </a:rPr>
              <a:t>trabaja	d. regresa</a:t>
            </a:r>
            <a:endParaRPr lang="es-ES_tradnl" altLang="en-US" sz="2400" dirty="0">
              <a:solidFill>
                <a:srgbClr val="00800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6691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295400"/>
            <a:ext cx="8229600" cy="5257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en-US" altLang="en-US" sz="2600" dirty="0"/>
          </a:p>
          <a:p>
            <a:r>
              <a:rPr lang="en-US" altLang="en-US" sz="2600" dirty="0" err="1" smtClean="0"/>
              <a:t>Completa</a:t>
            </a:r>
            <a:r>
              <a:rPr lang="en-US" altLang="en-US" sz="2600" dirty="0" smtClean="0"/>
              <a:t> </a:t>
            </a:r>
            <a:r>
              <a:rPr lang="en-US" altLang="en-US" sz="2600" dirty="0"/>
              <a:t>la </a:t>
            </a:r>
            <a:r>
              <a:rPr lang="en-US" altLang="en-US" sz="2600" dirty="0" err="1"/>
              <a:t>hoja</a:t>
            </a:r>
            <a:r>
              <a:rPr lang="en-US" altLang="en-US" sz="2600" dirty="0"/>
              <a:t> </a:t>
            </a:r>
            <a:r>
              <a:rPr lang="en-US" altLang="en-US" sz="2600" u="sng" dirty="0" err="1"/>
              <a:t>Capitulo</a:t>
            </a:r>
            <a:r>
              <a:rPr lang="en-US" altLang="en-US" sz="2600" u="sng" dirty="0"/>
              <a:t> 3: </a:t>
            </a:r>
            <a:r>
              <a:rPr lang="en-US" altLang="en-US" sz="2600" u="sng" dirty="0" err="1"/>
              <a:t>Repaso</a:t>
            </a:r>
            <a:r>
              <a:rPr lang="en-US" altLang="en-US" sz="2600" u="sng" dirty="0"/>
              <a:t> de </a:t>
            </a:r>
            <a:r>
              <a:rPr lang="en-US" altLang="en-US" sz="2600" u="sng" dirty="0" err="1"/>
              <a:t>vocabulario</a:t>
            </a:r>
            <a:r>
              <a:rPr lang="en-US" altLang="en-US" sz="2600" u="sng" dirty="0"/>
              <a:t> 1 y 2</a:t>
            </a:r>
            <a:endParaRPr lang="en-US" altLang="en-US" sz="2600" dirty="0"/>
          </a:p>
          <a:p>
            <a:r>
              <a:rPr lang="en-US" altLang="en-US" sz="2600" dirty="0"/>
              <a:t>QUIZ </a:t>
            </a:r>
            <a:r>
              <a:rPr lang="en-US" altLang="en-US" sz="2600" dirty="0" smtClean="0"/>
              <a:t>FRIDAY!!!</a:t>
            </a:r>
            <a:endParaRPr lang="en-US" altLang="en-US" sz="2600" dirty="0"/>
          </a:p>
          <a:p>
            <a:pPr lvl="1"/>
            <a:r>
              <a:rPr lang="en-US" altLang="en-US" sz="2200" dirty="0"/>
              <a:t>Go to </a:t>
            </a:r>
            <a:r>
              <a:rPr lang="en-US" altLang="en-US" sz="2200" dirty="0">
                <a:hlinkClick r:id="rId2"/>
              </a:rPr>
              <a:t>www.glencoe.com</a:t>
            </a:r>
            <a:endParaRPr lang="en-US" altLang="en-US" sz="2200" dirty="0"/>
          </a:p>
          <a:p>
            <a:pPr lvl="1"/>
            <a:r>
              <a:rPr lang="en-US" altLang="en-US" sz="2200" dirty="0" err="1"/>
              <a:t>QuickPass</a:t>
            </a:r>
            <a:r>
              <a:rPr lang="en-US" altLang="en-US" sz="2200" dirty="0"/>
              <a:t>: </a:t>
            </a:r>
            <a:r>
              <a:rPr lang="en-US" altLang="en-US" sz="2200" u="sng" dirty="0"/>
              <a:t>ASD4003c3</a:t>
            </a:r>
          </a:p>
          <a:p>
            <a:pPr lvl="2"/>
            <a:r>
              <a:rPr lang="en-US" altLang="en-US" sz="2100" dirty="0"/>
              <a:t>Under </a:t>
            </a:r>
            <a:r>
              <a:rPr lang="en-US" altLang="en-US" sz="2100" u="sng" dirty="0"/>
              <a:t>Vocabulary Practice</a:t>
            </a:r>
          </a:p>
          <a:p>
            <a:pPr lvl="2"/>
            <a:r>
              <a:rPr lang="en-US" altLang="en-US" sz="2100" dirty="0" smtClean="0"/>
              <a:t>Review </a:t>
            </a:r>
            <a:r>
              <a:rPr lang="en-US" altLang="en-US" sz="2100" u="sng" dirty="0" err="1" smtClean="0"/>
              <a:t>Vocabulario</a:t>
            </a:r>
            <a:r>
              <a:rPr lang="en-US" altLang="en-US" sz="2100" u="sng" dirty="0" smtClean="0"/>
              <a:t> </a:t>
            </a:r>
            <a:r>
              <a:rPr lang="en-US" altLang="en-US" sz="2100" u="sng" dirty="0"/>
              <a:t>2</a:t>
            </a:r>
            <a:r>
              <a:rPr lang="en-US" altLang="en-US" sz="2100" dirty="0"/>
              <a:t> </a:t>
            </a:r>
            <a:r>
              <a:rPr lang="en-US" altLang="en-US" sz="2100" dirty="0" err="1"/>
              <a:t>eFlashcards</a:t>
            </a:r>
            <a:endParaRPr lang="en-US" altLang="en-US" sz="2100" dirty="0"/>
          </a:p>
          <a:p>
            <a:pPr lvl="2"/>
            <a:r>
              <a:rPr lang="en-US" altLang="en-US" sz="2100" dirty="0"/>
              <a:t>Play 	</a:t>
            </a:r>
            <a:r>
              <a:rPr lang="en-US" altLang="en-US" sz="2100" u="sng" dirty="0" err="1" smtClean="0"/>
              <a:t>Vocabulario</a:t>
            </a:r>
            <a:r>
              <a:rPr lang="en-US" altLang="en-US" sz="2100" u="sng" dirty="0" smtClean="0"/>
              <a:t> </a:t>
            </a:r>
            <a:r>
              <a:rPr lang="en-US" altLang="en-US" sz="2100" u="sng" dirty="0"/>
              <a:t>2</a:t>
            </a:r>
            <a:r>
              <a:rPr lang="en-US" altLang="en-US" sz="2100" dirty="0"/>
              <a:t> </a:t>
            </a:r>
            <a:r>
              <a:rPr lang="en-US" altLang="en-US" sz="2100" dirty="0" err="1"/>
              <a:t>eGame</a:t>
            </a:r>
            <a:endParaRPr lang="en-US" altLang="en-US" sz="2100" dirty="0"/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990600" y="4572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19a: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742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0013" y="0"/>
            <a:ext cx="7313612" cy="685800"/>
          </a:xfrm>
        </p:spPr>
        <p:txBody>
          <a:bodyPr/>
          <a:lstStyle/>
          <a:p>
            <a:pPr algn="r"/>
            <a:r>
              <a:rPr lang="en-US" dirty="0" smtClean="0"/>
              <a:t>11/6/13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28600"/>
            <a:ext cx="8001000" cy="5715000"/>
          </a:xfrm>
        </p:spPr>
        <p:txBody>
          <a:bodyPr/>
          <a:lstStyle/>
          <a:p>
            <a:pPr marL="0" indent="0">
              <a:buNone/>
            </a:pPr>
            <a:r>
              <a:rPr lang="es-ES_tradnl" sz="2500" dirty="0" smtClean="0">
                <a:solidFill>
                  <a:srgbClr val="FF0000"/>
                </a:solidFill>
              </a:rPr>
              <a:t>Actividad Inicial:</a:t>
            </a:r>
            <a:r>
              <a:rPr lang="es-ES_tradnl" sz="2500" dirty="0" smtClean="0"/>
              <a:t> </a:t>
            </a:r>
          </a:p>
          <a:p>
            <a:r>
              <a:rPr lang="es-ES_tradnl" sz="2500" dirty="0" err="1" smtClean="0"/>
              <a:t>Copy</a:t>
            </a:r>
            <a:r>
              <a:rPr lang="es-ES_tradnl" sz="2500" dirty="0" smtClean="0"/>
              <a:t> and determine </a:t>
            </a:r>
            <a:r>
              <a:rPr lang="es-ES_tradnl" sz="2500" dirty="0" err="1" smtClean="0"/>
              <a:t>where</a:t>
            </a:r>
            <a:r>
              <a:rPr lang="es-ES_tradnl" sz="2500" dirty="0" smtClean="0"/>
              <a:t> </a:t>
            </a:r>
            <a:r>
              <a:rPr lang="es-ES_tradnl" sz="2500" dirty="0" err="1" smtClean="0"/>
              <a:t>the</a:t>
            </a:r>
            <a:r>
              <a:rPr lang="es-ES_tradnl" sz="2500" dirty="0" smtClean="0"/>
              <a:t> </a:t>
            </a:r>
            <a:r>
              <a:rPr lang="es-ES_tradnl" sz="2500" dirty="0" err="1" smtClean="0"/>
              <a:t>following</a:t>
            </a:r>
            <a:r>
              <a:rPr lang="es-ES_tradnl" sz="2500" dirty="0" smtClean="0"/>
              <a:t> </a:t>
            </a:r>
            <a:r>
              <a:rPr lang="es-ES_tradnl" sz="2500" dirty="0" err="1" smtClean="0"/>
              <a:t>activities</a:t>
            </a:r>
            <a:r>
              <a:rPr lang="es-ES_tradnl" sz="2500" dirty="0" smtClean="0"/>
              <a:t> </a:t>
            </a:r>
            <a:r>
              <a:rPr lang="es-ES_tradnl" sz="2500" dirty="0" err="1" smtClean="0"/>
              <a:t>take</a:t>
            </a:r>
            <a:r>
              <a:rPr lang="es-ES_tradnl" sz="2500" dirty="0" smtClean="0"/>
              <a:t> place </a:t>
            </a:r>
            <a:r>
              <a:rPr lang="es-ES_tradnl" sz="2500" dirty="0" err="1" smtClean="0"/>
              <a:t>using</a:t>
            </a:r>
            <a:r>
              <a:rPr lang="es-ES_tradnl" sz="2500" dirty="0" smtClean="0"/>
              <a:t> </a:t>
            </a:r>
            <a:r>
              <a:rPr lang="es-ES_tradnl" sz="2500" dirty="0" err="1" smtClean="0"/>
              <a:t>the</a:t>
            </a:r>
            <a:r>
              <a:rPr lang="es-ES_tradnl" sz="2500" dirty="0" smtClean="0"/>
              <a:t> </a:t>
            </a:r>
            <a:r>
              <a:rPr lang="es-ES_tradnl" sz="2500" dirty="0" err="1" smtClean="0"/>
              <a:t>choices</a:t>
            </a:r>
            <a:r>
              <a:rPr lang="es-ES_tradnl" sz="2500" dirty="0" smtClean="0"/>
              <a:t> </a:t>
            </a:r>
            <a:r>
              <a:rPr lang="es-ES_tradnl" sz="2500" dirty="0" err="1" smtClean="0"/>
              <a:t>below</a:t>
            </a:r>
            <a:r>
              <a:rPr lang="es-ES_tradnl" sz="2500" dirty="0" smtClean="0"/>
              <a:t>:</a:t>
            </a:r>
          </a:p>
          <a:p>
            <a:pPr marL="0" indent="0" algn="ctr">
              <a:buNone/>
            </a:pPr>
            <a:r>
              <a:rPr lang="es-ES_tradnl" sz="25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Antes de las clases-- Durante las clases--Después de las clases</a:t>
            </a:r>
            <a:endParaRPr lang="es-ES_tradnl" sz="2500" dirty="0" smtClean="0"/>
          </a:p>
          <a:p>
            <a:pPr marL="514350" indent="-514350">
              <a:buFont typeface="+mj-lt"/>
              <a:buAutoNum type="arabicPeriod"/>
            </a:pPr>
            <a:r>
              <a:rPr lang="es-ES_tradnl" sz="2500" dirty="0" smtClean="0"/>
              <a:t>Prestan atención cuando la profesora habla.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500" dirty="0" smtClean="0"/>
              <a:t>Regresan a casa.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500" dirty="0" smtClean="0"/>
              <a:t>Van a pie a la escuela. Su casa esta cerca de la escuela.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500" dirty="0" smtClean="0"/>
              <a:t>Levantan la mano cuando tienen una pregunta.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500" dirty="0" smtClean="0"/>
              <a:t>Envían un correo electrónico.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500" dirty="0" smtClean="0"/>
              <a:t>Miran un DVD.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500" dirty="0" smtClean="0"/>
              <a:t>Toman un examen.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500" dirty="0" smtClean="0"/>
              <a:t>Hablan con una amiga en su móvil.</a:t>
            </a:r>
            <a:endParaRPr lang="es-ES_tradnl" sz="2500" dirty="0"/>
          </a:p>
        </p:txBody>
      </p:sp>
    </p:spTree>
    <p:extLst>
      <p:ext uri="{BB962C8B-B14F-4D97-AF65-F5344CB8AC3E}">
        <p14:creationId xmlns:p14="http://schemas.microsoft.com/office/powerpoint/2010/main" val="19404345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0"/>
            <a:ext cx="8458200" cy="5943600"/>
          </a:xfrm>
        </p:spPr>
        <p:txBody>
          <a:bodyPr/>
          <a:lstStyle/>
          <a:p>
            <a:pPr marL="0" indent="0">
              <a:buNone/>
            </a:pPr>
            <a:r>
              <a:rPr lang="es-ES_tradnl" altLang="en-US" sz="2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III- </a:t>
            </a:r>
            <a:r>
              <a:rPr lang="es-ES_tradnl" altLang="en-US" sz="2200" dirty="0" err="1" smtClean="0"/>
              <a:t>Make</a:t>
            </a:r>
            <a:r>
              <a:rPr lang="es-ES_tradnl" altLang="en-US" sz="2200" dirty="0" smtClean="0"/>
              <a:t> up </a:t>
            </a:r>
            <a:r>
              <a:rPr lang="es-ES_tradnl" altLang="en-US" sz="2200" dirty="0" err="1" smtClean="0"/>
              <a:t>questions</a:t>
            </a:r>
            <a:r>
              <a:rPr lang="es-ES_tradnl" altLang="en-US" sz="2200" dirty="0" smtClean="0"/>
              <a:t> </a:t>
            </a:r>
            <a:r>
              <a:rPr lang="es-ES_tradnl" altLang="en-US" sz="2200" dirty="0" err="1" smtClean="0"/>
              <a:t>usisng</a:t>
            </a:r>
            <a:r>
              <a:rPr lang="es-ES_tradnl" altLang="en-US" sz="2200" dirty="0" smtClean="0"/>
              <a:t> </a:t>
            </a:r>
            <a:r>
              <a:rPr lang="es-ES_tradnl" altLang="en-US" sz="2200" dirty="0" err="1" smtClean="0"/>
              <a:t>the</a:t>
            </a:r>
            <a:r>
              <a:rPr lang="es-ES_tradnl" altLang="en-US" sz="2200" dirty="0" smtClean="0"/>
              <a:t> </a:t>
            </a:r>
            <a:r>
              <a:rPr lang="es-ES_tradnl" altLang="en-US" sz="2200" dirty="0" err="1" smtClean="0"/>
              <a:t>questions</a:t>
            </a:r>
            <a:r>
              <a:rPr lang="es-ES_tradnl" altLang="en-US" sz="2200" dirty="0" smtClean="0"/>
              <a:t> </a:t>
            </a:r>
            <a:r>
              <a:rPr lang="es-ES_tradnl" altLang="en-US" sz="2200" dirty="0" err="1" smtClean="0"/>
              <a:t>words</a:t>
            </a:r>
            <a:r>
              <a:rPr lang="es-ES_tradnl" altLang="en-US" sz="2200" dirty="0" smtClean="0"/>
              <a:t> </a:t>
            </a:r>
            <a:r>
              <a:rPr lang="es-ES_tradnl" altLang="en-US" sz="2200" dirty="0" err="1" smtClean="0"/>
              <a:t>from</a:t>
            </a:r>
            <a:r>
              <a:rPr lang="es-ES_tradnl" altLang="en-US" sz="2200" dirty="0" smtClean="0"/>
              <a:t> </a:t>
            </a:r>
            <a:r>
              <a:rPr lang="es-ES_tradnl" altLang="en-US" sz="2200" dirty="0" err="1" smtClean="0"/>
              <a:t>the</a:t>
            </a:r>
            <a:r>
              <a:rPr lang="es-ES_tradnl" altLang="en-US" sz="2200" dirty="0" smtClean="0"/>
              <a:t> </a:t>
            </a:r>
            <a:r>
              <a:rPr lang="es-ES_tradnl" altLang="en-US" sz="2200" b="1" dirty="0" err="1" smtClean="0"/>
              <a:t>word</a:t>
            </a:r>
            <a:r>
              <a:rPr lang="es-ES_tradnl" altLang="en-US" sz="2200" b="1" dirty="0" smtClean="0"/>
              <a:t> </a:t>
            </a:r>
            <a:r>
              <a:rPr lang="es-ES_tradnl" altLang="en-US" sz="2200" b="1" dirty="0" err="1" smtClean="0"/>
              <a:t>bank</a:t>
            </a:r>
            <a:r>
              <a:rPr lang="es-ES_tradnl" altLang="en-US" sz="2200" dirty="0"/>
              <a:t> </a:t>
            </a:r>
            <a:r>
              <a:rPr lang="es-ES_tradnl" altLang="en-US" sz="2200" dirty="0" err="1" smtClean="0"/>
              <a:t>the</a:t>
            </a:r>
            <a:r>
              <a:rPr lang="es-ES_tradnl" altLang="en-US" sz="2200" dirty="0" smtClean="0"/>
              <a:t> </a:t>
            </a:r>
            <a:r>
              <a:rPr lang="es-ES_tradnl" altLang="en-US" sz="2200" dirty="0" err="1" smtClean="0"/>
              <a:t>words</a:t>
            </a:r>
            <a:r>
              <a:rPr lang="es-ES_tradnl" altLang="en-US" sz="2200" dirty="0" smtClean="0"/>
              <a:t> in </a:t>
            </a:r>
            <a:r>
              <a:rPr lang="es-ES_tradnl" altLang="en-US" sz="2200" i="1" dirty="0" err="1" smtClean="0"/>
              <a:t>italics</a:t>
            </a:r>
            <a:r>
              <a:rPr lang="es-ES_tradnl" altLang="en-US" sz="2200" dirty="0" smtClean="0"/>
              <a:t> </a:t>
            </a:r>
            <a:r>
              <a:rPr lang="es-ES_tradnl" altLang="en-US" sz="2200" dirty="0" err="1" smtClean="0"/>
              <a:t>is</a:t>
            </a:r>
            <a:r>
              <a:rPr lang="es-ES_tradnl" altLang="en-US" sz="2200" dirty="0" smtClean="0"/>
              <a:t> </a:t>
            </a:r>
            <a:r>
              <a:rPr lang="es-ES_tradnl" altLang="en-US" sz="2200" dirty="0" err="1" smtClean="0"/>
              <a:t>the</a:t>
            </a:r>
            <a:r>
              <a:rPr lang="es-ES_tradnl" altLang="en-US" sz="2200" dirty="0" smtClean="0"/>
              <a:t> </a:t>
            </a:r>
            <a:r>
              <a:rPr lang="es-ES_tradnl" altLang="en-US" sz="2200" dirty="0" err="1" smtClean="0"/>
              <a:t>answer</a:t>
            </a:r>
            <a:r>
              <a:rPr lang="es-ES_tradnl" altLang="en-US" sz="2200" dirty="0" smtClean="0"/>
              <a:t> </a:t>
            </a:r>
            <a:r>
              <a:rPr lang="es-ES_tradnl" altLang="en-US" sz="2200" dirty="0" err="1" smtClean="0"/>
              <a:t>your</a:t>
            </a:r>
            <a:r>
              <a:rPr lang="es-ES_tradnl" altLang="en-US" sz="2200" dirty="0" smtClean="0"/>
              <a:t> </a:t>
            </a:r>
            <a:r>
              <a:rPr lang="es-ES_tradnl" altLang="en-US" sz="2200" dirty="0" err="1" smtClean="0"/>
              <a:t>looking</a:t>
            </a:r>
            <a:r>
              <a:rPr lang="es-ES_tradnl" altLang="en-US" sz="2200" dirty="0" smtClean="0"/>
              <a:t> </a:t>
            </a:r>
            <a:r>
              <a:rPr lang="es-ES_tradnl" altLang="en-US" sz="2200" dirty="0" err="1" smtClean="0"/>
              <a:t>for</a:t>
            </a:r>
            <a:r>
              <a:rPr lang="es-ES_tradnl" altLang="en-US" sz="2200" dirty="0" smtClean="0"/>
              <a:t>.</a:t>
            </a:r>
          </a:p>
          <a:p>
            <a:pPr marL="533400" indent="-533400"/>
            <a:endParaRPr lang="es-ES_tradnl" altLang="en-US" sz="2600" b="1" dirty="0" smtClean="0"/>
          </a:p>
          <a:p>
            <a:pPr marL="533400" indent="-533400"/>
            <a:endParaRPr lang="es-ES_tradnl" altLang="en-US" sz="2600" b="1" dirty="0"/>
          </a:p>
          <a:p>
            <a:pPr marL="533400" indent="-533400"/>
            <a:endParaRPr lang="es-ES_tradnl" altLang="en-US" sz="2600" b="1" dirty="0" smtClean="0"/>
          </a:p>
          <a:p>
            <a:pPr marL="533400" indent="-533400">
              <a:buFont typeface="Wingdings" pitchFamily="2" charset="2"/>
              <a:buAutoNum type="arabicPeriod"/>
            </a:pPr>
            <a:r>
              <a:rPr lang="es-ES_tradnl" altLang="en-US" sz="2400" dirty="0" smtClean="0"/>
              <a:t>Los alumnos van </a:t>
            </a:r>
            <a:r>
              <a:rPr lang="es-ES_tradnl" altLang="en-US" sz="2400" i="1" dirty="0" smtClean="0"/>
              <a:t>a casa.</a:t>
            </a:r>
            <a:endParaRPr lang="es-ES_tradnl" altLang="en-US" sz="2400" dirty="0" smtClean="0"/>
          </a:p>
          <a:p>
            <a:pPr marL="533400" indent="-533400">
              <a:buFont typeface="Wingdings" pitchFamily="2" charset="2"/>
              <a:buAutoNum type="arabicPeriod"/>
            </a:pPr>
            <a:r>
              <a:rPr lang="es-ES_tradnl" altLang="en-US" sz="2400" dirty="0" smtClean="0"/>
              <a:t>Los amigos están </a:t>
            </a:r>
            <a:r>
              <a:rPr lang="es-ES_tradnl" altLang="en-US" sz="2400" i="1" dirty="0" smtClean="0"/>
              <a:t>en la casa.</a:t>
            </a:r>
            <a:endParaRPr lang="es-ES_tradnl" altLang="en-US" sz="2400" dirty="0"/>
          </a:p>
          <a:p>
            <a:pPr marL="533400" indent="-533400">
              <a:buFont typeface="Wingdings" pitchFamily="2" charset="2"/>
              <a:buAutoNum type="arabicPeriod"/>
            </a:pPr>
            <a:r>
              <a:rPr lang="es-ES_tradnl" altLang="en-US" sz="2400" i="1" dirty="0" smtClean="0"/>
              <a:t>José</a:t>
            </a:r>
            <a:r>
              <a:rPr lang="es-ES_tradnl" altLang="en-US" sz="2400" dirty="0" smtClean="0"/>
              <a:t> necesita una camisa nueva.</a:t>
            </a:r>
            <a:endParaRPr lang="es-ES_tradnl" altLang="en-US" sz="2400" i="1" dirty="0"/>
          </a:p>
          <a:p>
            <a:pPr marL="533400" indent="-533400">
              <a:buFont typeface="Wingdings" pitchFamily="2" charset="2"/>
              <a:buAutoNum type="arabicPeriod"/>
            </a:pPr>
            <a:r>
              <a:rPr lang="es-ES_tradnl" altLang="en-US" sz="2400" i="1" dirty="0" smtClean="0"/>
              <a:t>Los amigos</a:t>
            </a:r>
            <a:r>
              <a:rPr lang="es-ES_tradnl" altLang="en-US" sz="2400" dirty="0" smtClean="0"/>
              <a:t> van a una tienda.</a:t>
            </a:r>
            <a:endParaRPr lang="es-ES_tradnl" altLang="en-US" sz="2400" i="1" dirty="0"/>
          </a:p>
          <a:p>
            <a:pPr marL="533400" indent="-533400">
              <a:buFont typeface="Wingdings" pitchFamily="2" charset="2"/>
              <a:buAutoNum type="arabicPeriod"/>
            </a:pPr>
            <a:r>
              <a:rPr lang="es-ES_tradnl" altLang="en-US" sz="2400" dirty="0"/>
              <a:t> </a:t>
            </a:r>
            <a:r>
              <a:rPr lang="es-ES_tradnl" altLang="en-US" sz="2400" dirty="0" smtClean="0"/>
              <a:t>Van a una tienda </a:t>
            </a:r>
            <a:r>
              <a:rPr lang="es-ES_tradnl" altLang="en-US" sz="2400" i="1" dirty="0" smtClean="0"/>
              <a:t>después de las clases</a:t>
            </a:r>
            <a:endParaRPr lang="es-ES_tradnl" altLang="en-US" sz="2400" dirty="0"/>
          </a:p>
          <a:p>
            <a:pPr marL="533400" indent="-533400">
              <a:buFont typeface="Wingdings" pitchFamily="2" charset="2"/>
              <a:buAutoNum type="arabicPeriod"/>
            </a:pPr>
            <a:r>
              <a:rPr lang="es-ES_tradnl" altLang="en-US" sz="2400" dirty="0" smtClean="0"/>
              <a:t>Luis habla </a:t>
            </a:r>
            <a:r>
              <a:rPr lang="es-ES_tradnl" altLang="en-US" sz="2400" i="1" dirty="0" smtClean="0"/>
              <a:t>muy bien</a:t>
            </a:r>
            <a:r>
              <a:rPr lang="es-ES_tradnl" altLang="en-US" sz="2400" dirty="0" smtClean="0"/>
              <a:t> el español. 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es-ES_tradnl" altLang="en-US" sz="2400" dirty="0" smtClean="0"/>
              <a:t>Luis compra </a:t>
            </a:r>
            <a:r>
              <a:rPr lang="es-ES_tradnl" altLang="en-US" sz="2400" i="1" dirty="0" smtClean="0"/>
              <a:t>una carpeta.</a:t>
            </a:r>
            <a:endParaRPr lang="es-ES_tradnl" altLang="en-US" sz="2400" dirty="0" smtClean="0"/>
          </a:p>
          <a:p>
            <a:pPr marL="533400" indent="-533400">
              <a:buFont typeface="Wingdings" pitchFamily="2" charset="2"/>
              <a:buAutoNum type="arabicPeriod"/>
            </a:pPr>
            <a:r>
              <a:rPr lang="es-ES_tradnl" altLang="en-US" sz="2400" dirty="0" smtClean="0"/>
              <a:t>La carpeta cuesta </a:t>
            </a:r>
            <a:r>
              <a:rPr lang="es-ES_tradnl" altLang="en-US" sz="2400" i="1" dirty="0" smtClean="0"/>
              <a:t>ocho pesos.</a:t>
            </a:r>
            <a:endParaRPr lang="es-ES_tradnl" altLang="en-US" sz="2400" dirty="0" smtClean="0"/>
          </a:p>
          <a:p>
            <a:pPr marL="533400" indent="-533400">
              <a:buFont typeface="Wingdings" pitchFamily="2" charset="2"/>
              <a:buAutoNum type="arabicPeriod"/>
            </a:pPr>
            <a:r>
              <a:rPr lang="es-ES_tradnl" altLang="en-US" sz="2400" dirty="0" smtClean="0"/>
              <a:t>Los alumnos regresan a casa a pie </a:t>
            </a:r>
            <a:r>
              <a:rPr lang="es-ES_tradnl" altLang="en-US" sz="2400" i="1" dirty="0" smtClean="0"/>
              <a:t>porque su casa esta cerca de la escuela.</a:t>
            </a:r>
            <a:endParaRPr lang="es-ES_tradnl" altLang="en-US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1197364" y="1099572"/>
            <a:ext cx="7641836" cy="1338828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ES_tradnl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¿Qué?		 ¿Cuándo?	</a:t>
            </a:r>
            <a:r>
              <a:rPr lang="es-ES_tradnl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s-ES_tradnl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¿Cómo? 	        ¿Por qué?</a:t>
            </a:r>
          </a:p>
          <a:p>
            <a:pPr>
              <a:lnSpc>
                <a:spcPct val="150000"/>
              </a:lnSpc>
            </a:pPr>
            <a:r>
              <a:rPr lang="es-ES_tradnl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¿Quiénes? 	 ¿Quién?	 </a:t>
            </a:r>
            <a:r>
              <a:rPr lang="es-ES_tradnl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s-ES_tradnl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¿Dónde?	        ¿Adónde?</a:t>
            </a:r>
          </a:p>
          <a:p>
            <a:pPr>
              <a:lnSpc>
                <a:spcPct val="150000"/>
              </a:lnSpc>
            </a:pPr>
            <a:r>
              <a:rPr lang="es-ES_tradnl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¿Cuánto? </a:t>
            </a:r>
            <a:endParaRPr lang="es-ES_tradnl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6392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301625"/>
            <a:ext cx="8534400" cy="1143000"/>
          </a:xfrm>
        </p:spPr>
        <p:txBody>
          <a:bodyPr/>
          <a:lstStyle/>
          <a:p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I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V-</a:t>
            </a:r>
            <a:r>
              <a:rPr lang="en-US" dirty="0" smtClean="0">
                <a:solidFill>
                  <a:schemeClr val="tx1"/>
                </a:solidFill>
              </a:rPr>
              <a:t> Match the first part of each sentence with the best completion. Use </a:t>
            </a:r>
            <a:r>
              <a:rPr lang="en-US" b="1" dirty="0" err="1" smtClean="0">
                <a:solidFill>
                  <a:schemeClr val="tx1"/>
                </a:solidFill>
              </a:rPr>
              <a:t>porque</a:t>
            </a:r>
            <a:r>
              <a:rPr lang="en-US" b="1" dirty="0" smtClean="0">
                <a:solidFill>
                  <a:schemeClr val="tx1"/>
                </a:solidFill>
              </a:rPr>
              <a:t>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412674" cy="4114800"/>
          </a:xfrm>
          <a:solidFill>
            <a:schemeClr val="bg1"/>
          </a:solidFill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Rafael </a:t>
            </a:r>
            <a:r>
              <a:rPr lang="en-US" dirty="0" err="1" smtClean="0"/>
              <a:t>va</a:t>
            </a:r>
            <a:r>
              <a:rPr lang="en-US" dirty="0" smtClean="0"/>
              <a:t> a la </a:t>
            </a:r>
            <a:r>
              <a:rPr lang="en-US" dirty="0" err="1" smtClean="0"/>
              <a:t>tienda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Teresa </a:t>
            </a:r>
            <a:r>
              <a:rPr lang="en-US" dirty="0" err="1" smtClean="0"/>
              <a:t>saca</a:t>
            </a:r>
            <a:r>
              <a:rPr lang="en-US" dirty="0" smtClean="0"/>
              <a:t> </a:t>
            </a:r>
            <a:r>
              <a:rPr lang="en-US" dirty="0" err="1" smtClean="0"/>
              <a:t>notas</a:t>
            </a:r>
            <a:r>
              <a:rPr lang="en-US" dirty="0" smtClean="0"/>
              <a:t> </a:t>
            </a:r>
            <a:r>
              <a:rPr lang="en-US" dirty="0" err="1" smtClean="0"/>
              <a:t>buenas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Enrique </a:t>
            </a:r>
            <a:r>
              <a:rPr lang="en-US" dirty="0" err="1" smtClean="0"/>
              <a:t>va</a:t>
            </a:r>
            <a:r>
              <a:rPr lang="en-US" dirty="0" smtClean="0"/>
              <a:t> a la </a:t>
            </a:r>
            <a:r>
              <a:rPr lang="en-US" dirty="0" err="1" smtClean="0"/>
              <a:t>caja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Él</a:t>
            </a:r>
            <a:r>
              <a:rPr lang="en-US" dirty="0" smtClean="0"/>
              <a:t> </a:t>
            </a:r>
            <a:r>
              <a:rPr lang="en-US" dirty="0" err="1" smtClean="0"/>
              <a:t>presta</a:t>
            </a:r>
            <a:r>
              <a:rPr lang="en-US" dirty="0" smtClean="0"/>
              <a:t> </a:t>
            </a:r>
            <a:r>
              <a:rPr lang="en-US" dirty="0" err="1" smtClean="0"/>
              <a:t>atencion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Carlota </a:t>
            </a:r>
            <a:r>
              <a:rPr lang="en-US" dirty="0" err="1" smtClean="0"/>
              <a:t>levanta</a:t>
            </a:r>
            <a:r>
              <a:rPr lang="en-US" dirty="0" smtClean="0"/>
              <a:t> la </a:t>
            </a:r>
            <a:r>
              <a:rPr lang="en-US" dirty="0" err="1" smtClean="0"/>
              <a:t>mano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Sarita</a:t>
            </a:r>
            <a:r>
              <a:rPr lang="en-US" dirty="0" smtClean="0"/>
              <a:t> </a:t>
            </a:r>
            <a:r>
              <a:rPr lang="en-US" dirty="0" err="1" smtClean="0"/>
              <a:t>toma</a:t>
            </a:r>
            <a:r>
              <a:rPr lang="en-US" dirty="0" smtClean="0"/>
              <a:t> el bus escolar a casa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800600" y="1600200"/>
            <a:ext cx="4038600" cy="4114800"/>
          </a:xfrm>
        </p:spPr>
        <p:txBody>
          <a:bodyPr/>
          <a:lstStyle/>
          <a:p>
            <a:pPr marL="514350" indent="-514350">
              <a:buFont typeface="+mj-lt"/>
              <a:buAutoNum type="alphaLcPeriod"/>
            </a:pPr>
            <a:r>
              <a:rPr lang="en-US" dirty="0" err="1" smtClean="0"/>
              <a:t>Estudia</a:t>
            </a:r>
            <a:r>
              <a:rPr lang="en-US" dirty="0" smtClean="0"/>
              <a:t> mucho</a:t>
            </a:r>
          </a:p>
          <a:p>
            <a:pPr marL="514350" indent="-514350">
              <a:buFont typeface="+mj-lt"/>
              <a:buAutoNum type="alphaLcPeriod"/>
            </a:pPr>
            <a:r>
              <a:rPr lang="en-US" dirty="0" smtClean="0"/>
              <a:t>El </a:t>
            </a:r>
            <a:r>
              <a:rPr lang="en-US" dirty="0" err="1" smtClean="0"/>
              <a:t>profesor</a:t>
            </a:r>
            <a:r>
              <a:rPr lang="en-US" dirty="0" smtClean="0"/>
              <a:t> </a:t>
            </a:r>
            <a:r>
              <a:rPr lang="en-US" dirty="0" err="1" smtClean="0"/>
              <a:t>habla</a:t>
            </a:r>
            <a:endParaRPr lang="en-US" dirty="0" smtClean="0"/>
          </a:p>
          <a:p>
            <a:pPr marL="514350" indent="-514350">
              <a:buFont typeface="+mj-lt"/>
              <a:buAutoNum type="alphaLcPeriod"/>
            </a:pPr>
            <a:r>
              <a:rPr lang="en-US" dirty="0" err="1" smtClean="0"/>
              <a:t>Tiene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pregunta</a:t>
            </a:r>
            <a:endParaRPr lang="en-US" dirty="0" smtClean="0"/>
          </a:p>
          <a:p>
            <a:pPr marL="514350" indent="-514350">
              <a:buFont typeface="+mj-lt"/>
              <a:buAutoNum type="alphaLcPeriod"/>
            </a:pPr>
            <a:r>
              <a:rPr lang="en-US" dirty="0" err="1" smtClean="0"/>
              <a:t>Necesita</a:t>
            </a:r>
            <a:r>
              <a:rPr lang="en-US" dirty="0" smtClean="0"/>
              <a:t> </a:t>
            </a:r>
            <a:r>
              <a:rPr lang="en-US" dirty="0" err="1" smtClean="0"/>
              <a:t>materiales</a:t>
            </a:r>
            <a:r>
              <a:rPr lang="en-US" dirty="0" smtClean="0"/>
              <a:t> </a:t>
            </a:r>
            <a:r>
              <a:rPr lang="en-US" dirty="0" err="1" smtClean="0"/>
              <a:t>escolares</a:t>
            </a:r>
            <a:endParaRPr lang="en-US" dirty="0" smtClean="0"/>
          </a:p>
          <a:p>
            <a:pPr marL="514350" indent="-514350">
              <a:buFont typeface="+mj-lt"/>
              <a:buAutoNum type="alphaLcPeriod"/>
            </a:pPr>
            <a:r>
              <a:rPr lang="en-US" dirty="0" err="1" smtClean="0"/>
              <a:t>Tiene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pagar</a:t>
            </a:r>
            <a:endParaRPr lang="en-US" dirty="0" smtClean="0"/>
          </a:p>
          <a:p>
            <a:pPr marL="514350" indent="-514350">
              <a:buFont typeface="+mj-lt"/>
              <a:buAutoNum type="alphaLcPeriod"/>
            </a:pPr>
            <a:r>
              <a:rPr lang="en-US" dirty="0" smtClean="0"/>
              <a:t>Su casa </a:t>
            </a:r>
            <a:r>
              <a:rPr lang="en-US" dirty="0" err="1" smtClean="0"/>
              <a:t>esta</a:t>
            </a:r>
            <a:r>
              <a:rPr lang="en-US" dirty="0" smtClean="0"/>
              <a:t> </a:t>
            </a:r>
            <a:r>
              <a:rPr lang="en-US" dirty="0" err="1" smtClean="0"/>
              <a:t>lejos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7887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19b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STUDY FOR QUIZ TOMORROW ON </a:t>
            </a:r>
            <a:r>
              <a:rPr lang="en-US" u="sng" dirty="0" smtClean="0"/>
              <a:t>VOCABULARIO 2</a:t>
            </a:r>
            <a:endParaRPr lang="en-US" dirty="0"/>
          </a:p>
          <a:p>
            <a:r>
              <a:rPr lang="en-US" dirty="0" smtClean="0"/>
              <a:t>Use the VOCABULARY on PROPOSITO # 18 to study.</a:t>
            </a:r>
          </a:p>
          <a:p>
            <a:pPr lvl="1"/>
            <a:r>
              <a:rPr lang="en-US" altLang="en-US" sz="2200" dirty="0"/>
              <a:t>Go to </a:t>
            </a:r>
            <a:r>
              <a:rPr lang="en-US" altLang="en-US" sz="2200" dirty="0">
                <a:hlinkClick r:id="rId2"/>
              </a:rPr>
              <a:t>www.glencoe.com</a:t>
            </a:r>
            <a:endParaRPr lang="en-US" altLang="en-US" sz="2200" dirty="0"/>
          </a:p>
          <a:p>
            <a:pPr lvl="1"/>
            <a:r>
              <a:rPr lang="en-US" altLang="en-US" sz="2200" dirty="0" err="1"/>
              <a:t>QuickPass</a:t>
            </a:r>
            <a:r>
              <a:rPr lang="en-US" altLang="en-US" sz="2200" dirty="0"/>
              <a:t>: </a:t>
            </a:r>
            <a:r>
              <a:rPr lang="en-US" altLang="en-US" sz="2200" u="sng" dirty="0"/>
              <a:t>ASD4003c3</a:t>
            </a:r>
          </a:p>
          <a:p>
            <a:pPr lvl="2"/>
            <a:r>
              <a:rPr lang="en-US" altLang="en-US" sz="2100" dirty="0"/>
              <a:t>Under </a:t>
            </a:r>
            <a:r>
              <a:rPr lang="en-US" altLang="en-US" sz="2100" u="sng" dirty="0"/>
              <a:t>Vocabulary Practice</a:t>
            </a:r>
          </a:p>
          <a:p>
            <a:pPr lvl="2"/>
            <a:r>
              <a:rPr lang="en-US" altLang="en-US" sz="2100" dirty="0"/>
              <a:t>Review </a:t>
            </a:r>
            <a:r>
              <a:rPr lang="en-US" altLang="en-US" sz="2100" u="sng" dirty="0" err="1" smtClean="0"/>
              <a:t>Vocabulario</a:t>
            </a:r>
            <a:r>
              <a:rPr lang="en-US" altLang="en-US" sz="2100" u="sng" dirty="0" smtClean="0"/>
              <a:t> </a:t>
            </a:r>
            <a:r>
              <a:rPr lang="en-US" altLang="en-US" sz="2100" u="sng" dirty="0"/>
              <a:t>2</a:t>
            </a:r>
            <a:r>
              <a:rPr lang="en-US" altLang="en-US" sz="2100" dirty="0"/>
              <a:t> </a:t>
            </a:r>
            <a:r>
              <a:rPr lang="en-US" altLang="en-US" sz="2100" dirty="0" err="1"/>
              <a:t>eFlashcards</a:t>
            </a:r>
            <a:endParaRPr lang="en-US" altLang="en-US" sz="2100" dirty="0"/>
          </a:p>
          <a:p>
            <a:pPr lvl="2"/>
            <a:r>
              <a:rPr lang="en-US" altLang="en-US" sz="2100" dirty="0"/>
              <a:t>Play 	</a:t>
            </a:r>
            <a:r>
              <a:rPr lang="en-US" altLang="en-US" sz="2100" u="sng" dirty="0" err="1" smtClean="0"/>
              <a:t>Vocabulario</a:t>
            </a:r>
            <a:r>
              <a:rPr lang="en-US" altLang="en-US" sz="2100" u="sng" dirty="0" smtClean="0"/>
              <a:t> </a:t>
            </a:r>
            <a:r>
              <a:rPr lang="en-US" altLang="en-US" sz="2100" u="sng" dirty="0"/>
              <a:t>2</a:t>
            </a:r>
            <a:r>
              <a:rPr lang="en-US" altLang="en-US" sz="2100" dirty="0"/>
              <a:t> </a:t>
            </a:r>
            <a:r>
              <a:rPr lang="en-US" altLang="en-US" sz="2100" dirty="0" err="1" smtClean="0"/>
              <a:t>eGame</a:t>
            </a:r>
            <a:endParaRPr lang="en-US" altLang="en-US" sz="2100" dirty="0"/>
          </a:p>
        </p:txBody>
      </p:sp>
    </p:spTree>
    <p:extLst>
      <p:ext uri="{BB962C8B-B14F-4D97-AF65-F5344CB8AC3E}">
        <p14:creationId xmlns:p14="http://schemas.microsoft.com/office/powerpoint/2010/main" val="3012285708"/>
      </p:ext>
    </p:extLst>
  </p:cSld>
  <p:clrMapOvr>
    <a:masterClrMapping/>
  </p:clrMapOvr>
</p:sld>
</file>

<file path=ppt/theme/theme1.xml><?xml version="1.0" encoding="utf-8"?>
<a:theme xmlns:a="http://schemas.openxmlformats.org/drawingml/2006/main" name="Eclipse">
  <a:themeElements>
    <a:clrScheme name="Eclipse 3">
      <a:dk1>
        <a:srgbClr val="000000"/>
      </a:dk1>
      <a:lt1>
        <a:srgbClr val="FFFFFF"/>
      </a:lt1>
      <a:dk2>
        <a:srgbClr val="0000CC"/>
      </a:dk2>
      <a:lt2>
        <a:srgbClr val="434343"/>
      </a:lt2>
      <a:accent1>
        <a:srgbClr val="99CC00"/>
      </a:accent1>
      <a:accent2>
        <a:srgbClr val="FFCC00"/>
      </a:accent2>
      <a:accent3>
        <a:srgbClr val="FFFFFF"/>
      </a:accent3>
      <a:accent4>
        <a:srgbClr val="000000"/>
      </a:accent4>
      <a:accent5>
        <a:srgbClr val="CAE2AA"/>
      </a:accent5>
      <a:accent6>
        <a:srgbClr val="E7B900"/>
      </a:accent6>
      <a:hlink>
        <a:srgbClr val="FF0000"/>
      </a:hlink>
      <a:folHlink>
        <a:srgbClr val="808080"/>
      </a:folHlink>
    </a:clrScheme>
    <a:fontScheme name="Eclipse">
      <a:majorFont>
        <a:latin typeface="Arial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clipse 1">
        <a:dk1>
          <a:srgbClr val="000000"/>
        </a:dk1>
        <a:lt1>
          <a:srgbClr val="FFFFFF"/>
        </a:lt1>
        <a:dk2>
          <a:srgbClr val="006666"/>
        </a:dk2>
        <a:lt2>
          <a:srgbClr val="5F5F5F"/>
        </a:lt2>
        <a:accent1>
          <a:srgbClr val="33CCCC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A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2">
        <a:dk1>
          <a:srgbClr val="000000"/>
        </a:dk1>
        <a:lt1>
          <a:srgbClr val="FFFFFF"/>
        </a:lt1>
        <a:dk2>
          <a:srgbClr val="333366"/>
        </a:dk2>
        <a:lt2>
          <a:srgbClr val="5F5F5F"/>
        </a:lt2>
        <a:accent1>
          <a:srgbClr val="CC99FF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E2CAFF"/>
        </a:accent5>
        <a:accent6>
          <a:srgbClr val="8AB9B9"/>
        </a:accent6>
        <a:hlink>
          <a:srgbClr val="666699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3">
        <a:dk1>
          <a:srgbClr val="000000"/>
        </a:dk1>
        <a:lt1>
          <a:srgbClr val="FFFFFF"/>
        </a:lt1>
        <a:dk2>
          <a:srgbClr val="0000CC"/>
        </a:dk2>
        <a:lt2>
          <a:srgbClr val="434343"/>
        </a:lt2>
        <a:accent1>
          <a:srgbClr val="99CC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E7B900"/>
        </a:accent6>
        <a:hlink>
          <a:srgbClr val="FF00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4">
        <a:dk1>
          <a:srgbClr val="000000"/>
        </a:dk1>
        <a:lt1>
          <a:srgbClr val="64AAAE"/>
        </a:lt1>
        <a:dk2>
          <a:srgbClr val="FFFFCC"/>
        </a:dk2>
        <a:lt2>
          <a:srgbClr val="5F5F5F"/>
        </a:lt2>
        <a:accent1>
          <a:srgbClr val="B4B1DB"/>
        </a:accent1>
        <a:accent2>
          <a:srgbClr val="61C1D7"/>
        </a:accent2>
        <a:accent3>
          <a:srgbClr val="B8D2D3"/>
        </a:accent3>
        <a:accent4>
          <a:srgbClr val="000000"/>
        </a:accent4>
        <a:accent5>
          <a:srgbClr val="D6D5EA"/>
        </a:accent5>
        <a:accent6>
          <a:srgbClr val="57AFC3"/>
        </a:accent6>
        <a:hlink>
          <a:srgbClr val="257177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5">
        <a:dk1>
          <a:srgbClr val="5F5F5F"/>
        </a:dk1>
        <a:lt1>
          <a:srgbClr val="F8F8F8"/>
        </a:lt1>
        <a:dk2>
          <a:srgbClr val="2A285A"/>
        </a:dk2>
        <a:lt2>
          <a:srgbClr val="FFFFFF"/>
        </a:lt2>
        <a:accent1>
          <a:srgbClr val="999966"/>
        </a:accent1>
        <a:accent2>
          <a:srgbClr val="8C8B9D"/>
        </a:accent2>
        <a:accent3>
          <a:srgbClr val="ACACB5"/>
        </a:accent3>
        <a:accent4>
          <a:srgbClr val="D4D4D4"/>
        </a:accent4>
        <a:accent5>
          <a:srgbClr val="CACAB8"/>
        </a:accent5>
        <a:accent6>
          <a:srgbClr val="7E7D8E"/>
        </a:accent6>
        <a:hlink>
          <a:srgbClr val="465174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6">
        <a:dk1>
          <a:srgbClr val="434343"/>
        </a:dk1>
        <a:lt1>
          <a:srgbClr val="FFFFFF"/>
        </a:lt1>
        <a:dk2>
          <a:srgbClr val="360404"/>
        </a:dk2>
        <a:lt2>
          <a:srgbClr val="FFFFFF"/>
        </a:lt2>
        <a:accent1>
          <a:srgbClr val="669900"/>
        </a:accent1>
        <a:accent2>
          <a:srgbClr val="CC6600"/>
        </a:accent2>
        <a:accent3>
          <a:srgbClr val="AEAAAA"/>
        </a:accent3>
        <a:accent4>
          <a:srgbClr val="DADADA"/>
        </a:accent4>
        <a:accent5>
          <a:srgbClr val="B8CAAA"/>
        </a:accent5>
        <a:accent6>
          <a:srgbClr val="B95C00"/>
        </a:accent6>
        <a:hlink>
          <a:srgbClr val="CC33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7">
        <a:dk1>
          <a:srgbClr val="434343"/>
        </a:dk1>
        <a:lt1>
          <a:srgbClr val="FFFFFF"/>
        </a:lt1>
        <a:dk2>
          <a:srgbClr val="000000"/>
        </a:dk2>
        <a:lt2>
          <a:srgbClr val="8285FE"/>
        </a:lt2>
        <a:accent1>
          <a:srgbClr val="669900"/>
        </a:accent1>
        <a:accent2>
          <a:srgbClr val="9900FF"/>
        </a:accent2>
        <a:accent3>
          <a:srgbClr val="AAAAAA"/>
        </a:accent3>
        <a:accent4>
          <a:srgbClr val="DADADA"/>
        </a:accent4>
        <a:accent5>
          <a:srgbClr val="B8CAAA"/>
        </a:accent5>
        <a:accent6>
          <a:srgbClr val="8A00E7"/>
        </a:accent6>
        <a:hlink>
          <a:srgbClr val="6600CC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8">
        <a:dk1>
          <a:srgbClr val="434343"/>
        </a:dk1>
        <a:lt1>
          <a:srgbClr val="FFFFFF"/>
        </a:lt1>
        <a:dk2>
          <a:srgbClr val="000000"/>
        </a:dk2>
        <a:lt2>
          <a:srgbClr val="0066FF"/>
        </a:lt2>
        <a:accent1>
          <a:srgbClr val="339966"/>
        </a:accent1>
        <a:accent2>
          <a:srgbClr val="FFCC00"/>
        </a:accent2>
        <a:accent3>
          <a:srgbClr val="AAAAAA"/>
        </a:accent3>
        <a:accent4>
          <a:srgbClr val="DADADA"/>
        </a:accent4>
        <a:accent5>
          <a:srgbClr val="ADCAB8"/>
        </a:accent5>
        <a:accent6>
          <a:srgbClr val="E7B900"/>
        </a:accent6>
        <a:hlink>
          <a:srgbClr val="CC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9">
        <a:dk1>
          <a:srgbClr val="333300"/>
        </a:dk1>
        <a:lt1>
          <a:srgbClr val="FFFFFF"/>
        </a:lt1>
        <a:dk2>
          <a:srgbClr val="669900"/>
        </a:dk2>
        <a:lt2>
          <a:srgbClr val="FFFFCC"/>
        </a:lt2>
        <a:accent1>
          <a:srgbClr val="CCCC00"/>
        </a:accent1>
        <a:accent2>
          <a:srgbClr val="99CC00"/>
        </a:accent2>
        <a:accent3>
          <a:srgbClr val="B8CAAA"/>
        </a:accent3>
        <a:accent4>
          <a:srgbClr val="DADADA"/>
        </a:accent4>
        <a:accent5>
          <a:srgbClr val="E2E2AA"/>
        </a:accent5>
        <a:accent6>
          <a:srgbClr val="8AB900"/>
        </a:accent6>
        <a:hlink>
          <a:srgbClr val="336600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10">
        <a:dk1>
          <a:srgbClr val="333333"/>
        </a:dk1>
        <a:lt1>
          <a:srgbClr val="FFFFCC"/>
        </a:lt1>
        <a:dk2>
          <a:srgbClr val="660000"/>
        </a:dk2>
        <a:lt2>
          <a:srgbClr val="CCCCCC"/>
        </a:lt2>
        <a:accent1>
          <a:srgbClr val="FF6600"/>
        </a:accent1>
        <a:accent2>
          <a:srgbClr val="CC3300"/>
        </a:accent2>
        <a:accent3>
          <a:srgbClr val="B8AAAA"/>
        </a:accent3>
        <a:accent4>
          <a:srgbClr val="DADAAE"/>
        </a:accent4>
        <a:accent5>
          <a:srgbClr val="FFB8AA"/>
        </a:accent5>
        <a:accent6>
          <a:srgbClr val="B92D00"/>
        </a:accent6>
        <a:hlink>
          <a:srgbClr val="9900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Eclipse</Template>
  <TotalTime>475</TotalTime>
  <Words>471</Words>
  <Application>Microsoft Office PowerPoint</Application>
  <PresentationFormat>On-screen Show (4:3)</PresentationFormat>
  <Paragraphs>100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Eclipse</vt:lpstr>
      <vt:lpstr>Me llamo _________ Clase 801 La fecha es el 4 de noviembre del 2013</vt:lpstr>
      <vt:lpstr>Ejercicios</vt:lpstr>
      <vt:lpstr>PowerPoint Presentation</vt:lpstr>
      <vt:lpstr>PowerPoint Presentation</vt:lpstr>
      <vt:lpstr>11/6/13</vt:lpstr>
      <vt:lpstr>PowerPoint Presentation</vt:lpstr>
      <vt:lpstr>IV- Match the first part of each sentence with the best completion. Use porque.</vt:lpstr>
      <vt:lpstr>Tarea # 19b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8 IM La fecha es el 4 de octubre del 2010</dc:title>
  <dc:creator>Helen Zumaeta</dc:creator>
  <cp:lastModifiedBy>Helen Zumaeta</cp:lastModifiedBy>
  <cp:revision>29</cp:revision>
  <cp:lastPrinted>2013-11-04T19:27:06Z</cp:lastPrinted>
  <dcterms:created xsi:type="dcterms:W3CDTF">2010-10-01T20:42:12Z</dcterms:created>
  <dcterms:modified xsi:type="dcterms:W3CDTF">2013-11-04T21:39:13Z</dcterms:modified>
</cp:coreProperties>
</file>